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90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91" r:id="rId13"/>
    <p:sldId id="292" r:id="rId14"/>
    <p:sldId id="266" r:id="rId15"/>
    <p:sldId id="267" r:id="rId16"/>
    <p:sldId id="268" r:id="rId17"/>
    <p:sldId id="269" r:id="rId18"/>
    <p:sldId id="293" r:id="rId19"/>
    <p:sldId id="294" r:id="rId20"/>
    <p:sldId id="270" r:id="rId21"/>
    <p:sldId id="271" r:id="rId22"/>
    <p:sldId id="295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5" r:id="rId36"/>
    <p:sldId id="288" r:id="rId37"/>
    <p:sldId id="289" r:id="rId38"/>
    <p:sldId id="286" r:id="rId39"/>
    <p:sldId id="287" r:id="rId40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00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Modifiez le style des sous-titres du masque</a:t>
            </a:r>
            <a:endParaRPr kumimoji="0" lang="en-US"/>
          </a:p>
        </p:txBody>
      </p:sp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AA984A11-B16E-4F20-9CE1-975A48860FA0}" type="datetimeFigureOut">
              <a:rPr lang="fr-FR" smtClean="0"/>
              <a:pPr/>
              <a:t>13/10/2019</a:t>
            </a:fld>
            <a:endParaRPr lang="fr-FR" dirty="0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Connecteur droit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Connecteur droit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necteur droit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necteur droit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Connecteur droit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lipse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lipse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lipse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lipse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lipse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C4CC4CF3-F4EE-44C3-A5D4-F16947FA9CDE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84A11-B16E-4F20-9CE1-975A48860FA0}" type="datetimeFigureOut">
              <a:rPr lang="fr-FR" smtClean="0"/>
              <a:pPr/>
              <a:t>13/10/2019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4CF3-F4EE-44C3-A5D4-F16947FA9CDE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84A11-B16E-4F20-9CE1-975A48860FA0}" type="datetimeFigureOut">
              <a:rPr lang="fr-FR" smtClean="0"/>
              <a:pPr/>
              <a:t>13/10/2019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4CF3-F4EE-44C3-A5D4-F16947FA9CDE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A984A11-B16E-4F20-9CE1-975A48860FA0}" type="datetimeFigureOut">
              <a:rPr lang="fr-FR" smtClean="0"/>
              <a:pPr/>
              <a:t>13/10/2019</a:t>
            </a:fld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4CC4CF3-F4EE-44C3-A5D4-F16947FA9CD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fr-F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AA984A11-B16E-4F20-9CE1-975A48860FA0}" type="datetimeFigureOut">
              <a:rPr lang="fr-FR" smtClean="0"/>
              <a:pPr/>
              <a:t>13/10/2019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necteur droit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Connecteur droit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necteur droit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necteur droit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Connecteur droit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lipse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lipse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lipse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lipse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lipse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Connecteur droit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C4CC4CF3-F4EE-44C3-A5D4-F16947FA9CDE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84A11-B16E-4F20-9CE1-975A48860FA0}" type="datetimeFigureOut">
              <a:rPr lang="fr-FR" smtClean="0"/>
              <a:pPr/>
              <a:t>13/10/2019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4CF3-F4EE-44C3-A5D4-F16947FA9CD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84A11-B16E-4F20-9CE1-975A48860FA0}" type="datetimeFigureOut">
              <a:rPr lang="fr-FR" smtClean="0"/>
              <a:pPr/>
              <a:t>13/10/2019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4CF3-F4EE-44C3-A5D4-F16947FA9CD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3" name="Espace réservé du contenu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A984A11-B16E-4F20-9CE1-975A48860FA0}" type="datetimeFigureOut">
              <a:rPr lang="fr-FR" smtClean="0"/>
              <a:pPr/>
              <a:t>13/10/2019</a:t>
            </a:fld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4CC4CF3-F4EE-44C3-A5D4-F16947FA9CD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fr-F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84A11-B16E-4F20-9CE1-975A48860FA0}" type="datetimeFigureOut">
              <a:rPr lang="fr-FR" smtClean="0"/>
              <a:pPr/>
              <a:t>13/10/2019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4CF3-F4EE-44C3-A5D4-F16947FA9CDE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cteur droit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8" name="Connecteur droit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necteur droit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lipse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Espace réservé du contenu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1" name="Espace réservé de la date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A984A11-B16E-4F20-9CE1-975A48860FA0}" type="datetimeFigureOut">
              <a:rPr lang="fr-FR" smtClean="0"/>
              <a:pPr/>
              <a:t>13/10/2019</a:t>
            </a:fld>
            <a:endParaRPr lang="fr-FR" dirty="0"/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4CC4CF3-F4EE-44C3-A5D4-F16947FA9CD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3" name="Espace réservé du pied de page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fr-FR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lipse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10" name="Connecteur droit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necteur droit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Connecteur droit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Connecteur droit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Espace réservé de la date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A984A11-B16E-4F20-9CE1-975A48860FA0}" type="datetimeFigureOut">
              <a:rPr lang="fr-FR" smtClean="0"/>
              <a:pPr/>
              <a:t>13/10/2019</a:t>
            </a:fld>
            <a:endParaRPr lang="fr-FR" dirty="0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4CC4CF3-F4EE-44C3-A5D4-F16947FA9CD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1" name="Espace réservé du pied de page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fr-F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necteur droit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A984A11-B16E-4F20-9CE1-975A48860FA0}" type="datetimeFigureOut">
              <a:rPr lang="fr-FR" smtClean="0"/>
              <a:pPr/>
              <a:t>13/10/2019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llipse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4CC4CF3-F4EE-44C3-A5D4-F16947FA9CDE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fr.wikipedia.org/wiki/Grec_ancien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Les Antibiotiques</a:t>
            </a:r>
            <a:endParaRPr lang="fr-FR" dirty="0"/>
          </a:p>
        </p:txBody>
      </p:sp>
      <p:sp>
        <p:nvSpPr>
          <p:cNvPr id="5" name="Sous-titr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285720" y="214290"/>
            <a:ext cx="8643998" cy="642942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fr-FR" sz="2400" b="1" u="sng" dirty="0" smtClean="0"/>
              <a:t>groupe des acyl-uréido-pénicillines</a:t>
            </a:r>
          </a:p>
          <a:p>
            <a:pPr>
              <a:buNone/>
            </a:pPr>
            <a:r>
              <a:rPr lang="fr-FR" sz="2400" dirty="0" smtClean="0"/>
              <a:t>Spectre : inactivées par les pénicillinases, y compris celle du staphylocoque.</a:t>
            </a:r>
          </a:p>
          <a:p>
            <a:pPr>
              <a:buNone/>
            </a:pPr>
            <a:r>
              <a:rPr lang="fr-FR" sz="2400" i="1" dirty="0" smtClean="0"/>
              <a:t>  </a:t>
            </a:r>
            <a:r>
              <a:rPr lang="fr-FR" sz="2400" i="1" dirty="0" smtClean="0">
                <a:solidFill>
                  <a:srgbClr val="FF0000"/>
                </a:solidFill>
              </a:rPr>
              <a:t>actives sur Pseudomonas aeruginosa </a:t>
            </a:r>
            <a:r>
              <a:rPr lang="fr-FR" sz="2400" i="1" dirty="0" smtClean="0"/>
              <a:t>et sur certaines souches productrices de céphalosporinases (en particulier Proteus). </a:t>
            </a:r>
          </a:p>
          <a:p>
            <a:pPr>
              <a:buNone/>
            </a:pPr>
            <a:endParaRPr lang="fr-FR" sz="2400" dirty="0" smtClean="0"/>
          </a:p>
          <a:p>
            <a:r>
              <a:rPr lang="fr-FR" sz="2400" dirty="0" smtClean="0"/>
              <a:t>Azlocilline : </a:t>
            </a:r>
            <a:r>
              <a:rPr lang="fr-FR" sz="2400" i="1" dirty="0" smtClean="0"/>
              <a:t>Sécuropen </a:t>
            </a:r>
            <a:endParaRPr lang="fr-FR" sz="2400" dirty="0" smtClean="0"/>
          </a:p>
          <a:p>
            <a:r>
              <a:rPr lang="fr-FR" sz="2400" dirty="0" smtClean="0"/>
              <a:t>Mezlocilline : </a:t>
            </a:r>
            <a:r>
              <a:rPr lang="fr-FR" sz="2400" i="1" dirty="0" err="1" smtClean="0"/>
              <a:t>Baypen</a:t>
            </a:r>
            <a:endParaRPr lang="fr-FR" sz="2400" dirty="0" smtClean="0"/>
          </a:p>
          <a:p>
            <a:r>
              <a:rPr lang="fr-FR" sz="2400" b="1" dirty="0" smtClean="0"/>
              <a:t>Pipéracilline : </a:t>
            </a:r>
            <a:r>
              <a:rPr lang="fr-FR" sz="2400" b="1" i="1" dirty="0" err="1" smtClean="0"/>
              <a:t>Pipérilline</a:t>
            </a:r>
            <a:r>
              <a:rPr lang="fr-FR" sz="2400" b="1" i="1" dirty="0" smtClean="0"/>
              <a:t> </a:t>
            </a:r>
          </a:p>
          <a:p>
            <a:r>
              <a:rPr lang="fr-FR" sz="2400" b="1" dirty="0" err="1" smtClean="0"/>
              <a:t>Ticarcilline</a:t>
            </a:r>
            <a:r>
              <a:rPr lang="fr-FR" sz="2400" b="1" dirty="0" smtClean="0"/>
              <a:t> : </a:t>
            </a:r>
            <a:r>
              <a:rPr lang="fr-FR" sz="2400" b="1" i="1" dirty="0" smtClean="0"/>
              <a:t>Ticarpen </a:t>
            </a:r>
            <a:r>
              <a:rPr lang="fr-FR" sz="2400" b="1" dirty="0" smtClean="0"/>
              <a:t>(H) </a:t>
            </a:r>
          </a:p>
          <a:p>
            <a:pPr>
              <a:buNone/>
            </a:pPr>
            <a:endParaRPr lang="fr-F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214282" y="214290"/>
            <a:ext cx="8715436" cy="6643710"/>
          </a:xfrm>
        </p:spPr>
        <p:txBody>
          <a:bodyPr>
            <a:normAutofit fontScale="62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fr-FR" sz="3800" b="1" dirty="0" smtClean="0"/>
              <a:t>Groupe des amidino-pénicillines</a:t>
            </a:r>
          </a:p>
          <a:p>
            <a:pPr>
              <a:buNone/>
            </a:pPr>
            <a:r>
              <a:rPr lang="fr-FR" sz="2900" dirty="0" smtClean="0"/>
              <a:t>Spectre : limité aux bacilles à Gram négatif (Entérobactéries) </a:t>
            </a:r>
          </a:p>
          <a:p>
            <a:r>
              <a:rPr lang="fr-FR" sz="2900" dirty="0" smtClean="0"/>
              <a:t>Pivmécillinam : </a:t>
            </a:r>
            <a:r>
              <a:rPr lang="fr-FR" sz="2900" i="1" dirty="0" smtClean="0"/>
              <a:t>Sélexid</a:t>
            </a:r>
            <a:r>
              <a:rPr lang="fr-FR" sz="2900" dirty="0" smtClean="0"/>
              <a:t> 1982 </a:t>
            </a:r>
          </a:p>
          <a:p>
            <a:pPr>
              <a:buNone/>
            </a:pPr>
            <a:endParaRPr lang="fr-FR" sz="2900" dirty="0" smtClean="0"/>
          </a:p>
          <a:p>
            <a:pPr>
              <a:buFont typeface="Wingdings" pitchFamily="2" charset="2"/>
              <a:buChar char="Ø"/>
            </a:pPr>
            <a:r>
              <a:rPr lang="fr-FR" sz="3800" b="1" dirty="0" smtClean="0"/>
              <a:t>Groupe des Pénams, </a:t>
            </a:r>
            <a:r>
              <a:rPr lang="fr-FR" sz="3800" b="1" dirty="0" smtClean="0">
                <a:solidFill>
                  <a:srgbClr val="FF0000"/>
                </a:solidFill>
              </a:rPr>
              <a:t>Inhibiteurs bétalactamases</a:t>
            </a:r>
          </a:p>
          <a:p>
            <a:pPr>
              <a:buNone/>
            </a:pPr>
            <a:endParaRPr lang="fr-FR" sz="2900" b="1" dirty="0" smtClean="0"/>
          </a:p>
          <a:p>
            <a:pPr>
              <a:buNone/>
            </a:pPr>
            <a:r>
              <a:rPr lang="fr-FR" sz="2900" dirty="0" smtClean="0"/>
              <a:t>       Activité antibactérienne faible.</a:t>
            </a:r>
            <a:br>
              <a:rPr lang="fr-FR" sz="2900" dirty="0" smtClean="0"/>
            </a:br>
            <a:r>
              <a:rPr lang="fr-FR" sz="2900" dirty="0" smtClean="0"/>
              <a:t>Inhibe la majorité des pénicillinases (et les bétalactamases à spectre élargi).</a:t>
            </a:r>
            <a:br>
              <a:rPr lang="fr-FR" sz="2900" dirty="0" smtClean="0"/>
            </a:br>
            <a:r>
              <a:rPr lang="fr-FR" sz="2900" dirty="0" smtClean="0"/>
              <a:t/>
            </a:r>
            <a:br>
              <a:rPr lang="fr-FR" sz="2900" dirty="0" smtClean="0"/>
            </a:br>
            <a:r>
              <a:rPr lang="fr-FR" sz="2900" i="1" dirty="0" smtClean="0"/>
              <a:t>N'inhibe par contre qu'un faible nombre de céphalosporinases.</a:t>
            </a:r>
            <a:r>
              <a:rPr lang="fr-FR" sz="2900" dirty="0" smtClean="0"/>
              <a:t/>
            </a:r>
            <a:br>
              <a:rPr lang="fr-FR" sz="2900" dirty="0" smtClean="0"/>
            </a:br>
            <a:r>
              <a:rPr lang="fr-FR" sz="2900" dirty="0" smtClean="0"/>
              <a:t/>
            </a:r>
            <a:br>
              <a:rPr lang="fr-FR" sz="2900" dirty="0" smtClean="0"/>
            </a:br>
            <a:r>
              <a:rPr lang="fr-FR" sz="2900" b="1" u="sng" dirty="0" smtClean="0"/>
              <a:t>- </a:t>
            </a:r>
            <a:r>
              <a:rPr lang="fr-FR" sz="2900" b="1" u="sng" dirty="0" smtClean="0">
                <a:solidFill>
                  <a:schemeClr val="accent1">
                    <a:lumMod val="75000"/>
                  </a:schemeClr>
                </a:solidFill>
              </a:rPr>
              <a:t>Oxapénam</a:t>
            </a:r>
            <a:r>
              <a:rPr lang="fr-FR" sz="29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fr-FR" sz="29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fr-FR" sz="2900" dirty="0" smtClean="0"/>
              <a:t/>
            </a:r>
            <a:br>
              <a:rPr lang="fr-FR" sz="2900" dirty="0" smtClean="0"/>
            </a:br>
            <a:r>
              <a:rPr lang="fr-FR" sz="3200" b="1" dirty="0" smtClean="0"/>
              <a:t>Acide clavulanique</a:t>
            </a:r>
            <a:br>
              <a:rPr lang="fr-FR" sz="3200" b="1" dirty="0" smtClean="0"/>
            </a:br>
            <a:r>
              <a:rPr lang="fr-FR" sz="3200" b="1" dirty="0" smtClean="0"/>
              <a:t>· associé à l'amoxicilline : </a:t>
            </a:r>
            <a:r>
              <a:rPr lang="fr-FR" sz="3200" b="1" i="1" dirty="0" smtClean="0"/>
              <a:t>Augmentin, </a:t>
            </a:r>
            <a:r>
              <a:rPr lang="fr-FR" sz="3200" b="1" i="1" dirty="0" err="1" smtClean="0"/>
              <a:t>Ciblor</a:t>
            </a:r>
            <a:r>
              <a:rPr lang="fr-FR" sz="3200" b="1" dirty="0" smtClean="0"/>
              <a:t/>
            </a:r>
            <a:br>
              <a:rPr lang="fr-FR" sz="3200" b="1" dirty="0" smtClean="0"/>
            </a:br>
            <a:r>
              <a:rPr lang="fr-FR" sz="3200" b="1" dirty="0" smtClean="0"/>
              <a:t>· associé à la ticarcilline : </a:t>
            </a:r>
            <a:r>
              <a:rPr lang="fr-FR" sz="3200" b="1" i="1" dirty="0" err="1" smtClean="0"/>
              <a:t>Claventin</a:t>
            </a:r>
            <a:r>
              <a:rPr lang="fr-FR" sz="2900" dirty="0" smtClean="0"/>
              <a:t/>
            </a:r>
            <a:br>
              <a:rPr lang="fr-FR" sz="2900" dirty="0" smtClean="0"/>
            </a:br>
            <a:r>
              <a:rPr lang="fr-FR" sz="2900" dirty="0" smtClean="0"/>
              <a:t/>
            </a:r>
            <a:br>
              <a:rPr lang="fr-FR" sz="2900" dirty="0" smtClean="0"/>
            </a:br>
            <a:r>
              <a:rPr lang="fr-FR" sz="2900" b="1" u="sng" dirty="0" smtClean="0"/>
              <a:t>- </a:t>
            </a:r>
            <a:r>
              <a:rPr lang="fr-FR" sz="2900" b="1" u="sng" dirty="0" smtClean="0">
                <a:solidFill>
                  <a:schemeClr val="accent1">
                    <a:lumMod val="75000"/>
                  </a:schemeClr>
                </a:solidFill>
              </a:rPr>
              <a:t>Pénicilline-sulfones</a:t>
            </a:r>
            <a:r>
              <a:rPr lang="fr-FR" sz="2900" dirty="0" smtClean="0"/>
              <a:t/>
            </a:r>
            <a:br>
              <a:rPr lang="fr-FR" sz="2900" dirty="0" smtClean="0"/>
            </a:br>
            <a:r>
              <a:rPr lang="fr-FR" sz="2900" dirty="0" smtClean="0"/>
              <a:t/>
            </a:r>
            <a:br>
              <a:rPr lang="fr-FR" sz="2900" dirty="0" smtClean="0"/>
            </a:br>
            <a:r>
              <a:rPr lang="fr-FR" sz="2900" u="sng" dirty="0" smtClean="0"/>
              <a:t>Sulbactam</a:t>
            </a:r>
            <a:r>
              <a:rPr lang="fr-FR" sz="2900" dirty="0" smtClean="0"/>
              <a:t> : </a:t>
            </a:r>
            <a:r>
              <a:rPr lang="fr-FR" sz="2900" i="1" dirty="0" smtClean="0"/>
              <a:t>Bétamase </a:t>
            </a:r>
            <a:r>
              <a:rPr lang="fr-FR" sz="2900" dirty="0" smtClean="0"/>
              <a:t>(H)</a:t>
            </a:r>
            <a:br>
              <a:rPr lang="fr-FR" sz="2900" dirty="0" smtClean="0"/>
            </a:br>
            <a:r>
              <a:rPr lang="fr-FR" sz="2900" dirty="0" smtClean="0"/>
              <a:t>· associé à l'ampicilline : </a:t>
            </a:r>
            <a:r>
              <a:rPr lang="fr-FR" sz="2900" i="1" dirty="0" err="1" smtClean="0"/>
              <a:t>Unacim</a:t>
            </a:r>
            <a:r>
              <a:rPr lang="fr-FR" sz="2900" dirty="0" smtClean="0"/>
              <a:t/>
            </a:r>
            <a:br>
              <a:rPr lang="fr-FR" sz="2900" dirty="0" smtClean="0"/>
            </a:br>
            <a:r>
              <a:rPr lang="fr-FR" sz="2900" dirty="0" smtClean="0"/>
              <a:t/>
            </a:r>
            <a:br>
              <a:rPr lang="fr-FR" sz="2900" dirty="0" smtClean="0"/>
            </a:br>
            <a:r>
              <a:rPr lang="fr-FR" sz="2900" u="sng" dirty="0" smtClean="0"/>
              <a:t>Tazobactam</a:t>
            </a:r>
            <a:r>
              <a:rPr lang="fr-FR" sz="2900" dirty="0" smtClean="0"/>
              <a:t/>
            </a:r>
            <a:br>
              <a:rPr lang="fr-FR" sz="2900" dirty="0" smtClean="0"/>
            </a:br>
            <a:r>
              <a:rPr lang="fr-FR" sz="2900" dirty="0" smtClean="0"/>
              <a:t>· associé à la pipéracilline : </a:t>
            </a:r>
            <a:r>
              <a:rPr lang="fr-FR" sz="2900" i="1" dirty="0" smtClean="0"/>
              <a:t>Tazocilline</a:t>
            </a:r>
            <a:r>
              <a:rPr lang="fr-FR" sz="2900" dirty="0" smtClean="0"/>
              <a:t> (H)</a:t>
            </a: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dirty="0" smtClean="0"/>
              <a:t/>
            </a:r>
            <a:br>
              <a:rPr lang="fr-FR" sz="2400" dirty="0" smtClean="0"/>
            </a:br>
            <a:endParaRPr lang="fr-FR" sz="2400" dirty="0" smtClean="0"/>
          </a:p>
          <a:p>
            <a:pPr>
              <a:buNone/>
            </a:pPr>
            <a:endParaRPr lang="fr-FR" sz="2400" dirty="0" smtClean="0"/>
          </a:p>
          <a:p>
            <a:pPr>
              <a:buNone/>
            </a:pPr>
            <a:endParaRPr lang="fr-F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285720" y="357166"/>
            <a:ext cx="8643998" cy="62151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r-FR" sz="2400" b="1" dirty="0" smtClean="0">
                <a:solidFill>
                  <a:srgbClr val="FF0000"/>
                </a:solidFill>
              </a:rPr>
              <a:t>Indications principales:</a:t>
            </a:r>
          </a:p>
          <a:p>
            <a:pPr>
              <a:buNone/>
            </a:pPr>
            <a:endParaRPr lang="fr-FR" sz="2400" dirty="0" smtClean="0"/>
          </a:p>
          <a:p>
            <a:r>
              <a:rPr lang="fr-FR" sz="2400" b="1" dirty="0" smtClean="0"/>
              <a:t>Péni G et V: </a:t>
            </a:r>
            <a:r>
              <a:rPr lang="fr-FR" sz="2400" dirty="0" smtClean="0"/>
              <a:t>angine streptococcique, gangrène gazeuse, septicémie à Clostridium, </a:t>
            </a:r>
            <a:r>
              <a:rPr lang="fr-FR" sz="2400" dirty="0" err="1" smtClean="0"/>
              <a:t>syphilis,actinomycose</a:t>
            </a:r>
            <a:r>
              <a:rPr lang="fr-FR" sz="2400" dirty="0" smtClean="0"/>
              <a:t>, leptospirose, prophylaxie du RAA. </a:t>
            </a:r>
          </a:p>
          <a:p>
            <a:r>
              <a:rPr lang="fr-FR" sz="2400" b="1" dirty="0" smtClean="0"/>
              <a:t>Péni M: </a:t>
            </a:r>
            <a:r>
              <a:rPr lang="fr-FR" sz="2400" dirty="0" smtClean="0"/>
              <a:t>infections systémiques cutanées, </a:t>
            </a:r>
            <a:r>
              <a:rPr lang="fr-FR" sz="2400" dirty="0" err="1" smtClean="0"/>
              <a:t>antibio-prophylaxie</a:t>
            </a:r>
            <a:r>
              <a:rPr lang="fr-FR" sz="2400" dirty="0" smtClean="0"/>
              <a:t> en chirurgie orthopédique</a:t>
            </a:r>
          </a:p>
          <a:p>
            <a:r>
              <a:rPr lang="fr-FR" sz="2400" b="1" dirty="0" err="1" smtClean="0"/>
              <a:t>Carboxypénicillines</a:t>
            </a:r>
            <a:r>
              <a:rPr lang="fr-FR" sz="2400" b="1" dirty="0" smtClean="0"/>
              <a:t>: </a:t>
            </a:r>
            <a:r>
              <a:rPr lang="fr-FR" sz="2400" dirty="0" smtClean="0"/>
              <a:t>infections à germes sensibles</a:t>
            </a:r>
          </a:p>
          <a:p>
            <a:r>
              <a:rPr lang="fr-FR" sz="2400" b="1" dirty="0" err="1" smtClean="0"/>
              <a:t>Uréidopénicillines</a:t>
            </a:r>
            <a:r>
              <a:rPr lang="fr-FR" sz="2400" b="1" dirty="0" smtClean="0"/>
              <a:t>: </a:t>
            </a:r>
            <a:r>
              <a:rPr lang="fr-FR" sz="2400" dirty="0" smtClean="0"/>
              <a:t>infections à germes sensibles, prophylaxie en chirurgie </a:t>
            </a:r>
            <a:endParaRPr lang="fr-F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214282" y="285728"/>
            <a:ext cx="8472518" cy="62151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r-FR" sz="2400" b="1" dirty="0" smtClean="0">
                <a:solidFill>
                  <a:srgbClr val="FF0000"/>
                </a:solidFill>
              </a:rPr>
              <a:t>Effets indésirables:</a:t>
            </a:r>
          </a:p>
          <a:p>
            <a:r>
              <a:rPr lang="fr-FR" sz="2400" dirty="0" smtClean="0"/>
              <a:t>Réactions d’hypersensibilité</a:t>
            </a:r>
          </a:p>
          <a:p>
            <a:r>
              <a:rPr lang="fr-FR" sz="2400" dirty="0" smtClean="0"/>
              <a:t>Réactions croisées avec les autres bétalactamines</a:t>
            </a:r>
          </a:p>
          <a:p>
            <a:r>
              <a:rPr lang="fr-FR" sz="2400" dirty="0" smtClean="0"/>
              <a:t>Réactions cutanées d’intensité variable</a:t>
            </a:r>
          </a:p>
          <a:p>
            <a:r>
              <a:rPr lang="fr-FR" sz="2400" dirty="0" smtClean="0"/>
              <a:t>Réactions tardives (après 72 h) </a:t>
            </a:r>
          </a:p>
          <a:p>
            <a:pPr>
              <a:buNone/>
            </a:pPr>
            <a:endParaRPr lang="fr-FR" sz="2400" dirty="0" smtClean="0"/>
          </a:p>
          <a:p>
            <a:pPr>
              <a:buNone/>
            </a:pPr>
            <a:r>
              <a:rPr lang="fr-FR" sz="2400" b="1" dirty="0" smtClean="0">
                <a:solidFill>
                  <a:srgbClr val="FF0000"/>
                </a:solidFill>
              </a:rPr>
              <a:t>Conduites à tenir:</a:t>
            </a:r>
          </a:p>
          <a:p>
            <a:r>
              <a:rPr lang="fr-FR" sz="2400" dirty="0" smtClean="0"/>
              <a:t>Prévention par la recherche des antécédents</a:t>
            </a:r>
          </a:p>
          <a:p>
            <a:r>
              <a:rPr lang="fr-FR" sz="2400" dirty="0" smtClean="0"/>
              <a:t>Tests cutanés </a:t>
            </a:r>
          </a:p>
          <a:p>
            <a:r>
              <a:rPr lang="fr-FR" sz="2400" dirty="0" smtClean="0"/>
              <a:t>Désensibilisation éventuelle si nécessaire</a:t>
            </a:r>
          </a:p>
          <a:p>
            <a:pPr>
              <a:buNone/>
            </a:pPr>
            <a:endParaRPr lang="fr-F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285720" y="285728"/>
            <a:ext cx="8643998" cy="628654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fr-FR" sz="2400" b="1" u="sng" dirty="0" smtClean="0"/>
              <a:t>2 - LES PÉNEMS : CARBAPÉNEMS</a:t>
            </a: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dirty="0" smtClean="0"/>
              <a:t>Spectre</a:t>
            </a:r>
            <a:r>
              <a:rPr lang="fr-FR" sz="2400" b="1" dirty="0" smtClean="0"/>
              <a:t> :</a:t>
            </a:r>
            <a:r>
              <a:rPr lang="fr-FR" sz="2400" dirty="0" smtClean="0"/>
              <a:t> spectre large.</a:t>
            </a:r>
            <a:br>
              <a:rPr lang="fr-FR" sz="2400" dirty="0" smtClean="0"/>
            </a:b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dirty="0" smtClean="0"/>
              <a:t>Grande stabilité vis à vis  diverses bétalactamases.</a:t>
            </a:r>
            <a:br>
              <a:rPr lang="fr-FR" sz="2400" dirty="0" smtClean="0"/>
            </a:br>
            <a:r>
              <a:rPr lang="fr-FR" sz="2400" dirty="0" smtClean="0"/>
              <a:t>·Imipénème: </a:t>
            </a:r>
            <a:r>
              <a:rPr lang="fr-FR" sz="2400" i="1" dirty="0" smtClean="0"/>
              <a:t>Tiénam </a:t>
            </a:r>
            <a:r>
              <a:rPr lang="fr-FR" sz="2400" dirty="0" smtClean="0"/>
              <a:t>(H)</a:t>
            </a:r>
          </a:p>
          <a:p>
            <a:pPr>
              <a:buNone/>
            </a:pPr>
            <a:r>
              <a:rPr lang="fr-FR" sz="2400" u="sng" dirty="0" smtClean="0"/>
              <a:t> </a:t>
            </a:r>
            <a:r>
              <a:rPr lang="fr-FR" sz="2600" b="1" u="sng" dirty="0" smtClean="0"/>
              <a:t>3 - LES CÉPHEMS</a:t>
            </a:r>
            <a:r>
              <a:rPr lang="fr-FR" sz="2600" dirty="0" smtClean="0"/>
              <a:t/>
            </a:r>
            <a:br>
              <a:rPr lang="fr-FR" sz="2600" dirty="0" smtClean="0"/>
            </a:br>
            <a:r>
              <a:rPr lang="fr-FR" sz="2600" dirty="0" smtClean="0"/>
              <a:t/>
            </a:r>
            <a:br>
              <a:rPr lang="fr-FR" sz="2600" dirty="0" smtClean="0"/>
            </a:br>
            <a:r>
              <a:rPr lang="fr-FR" sz="2600" dirty="0" smtClean="0"/>
              <a:t>Ce sont tous des </a:t>
            </a:r>
            <a:r>
              <a:rPr lang="fr-FR" sz="2600" b="1" dirty="0" smtClean="0"/>
              <a:t>produits à large spectre</a:t>
            </a:r>
            <a:r>
              <a:rPr lang="fr-FR" sz="2600" dirty="0" smtClean="0"/>
              <a:t>, mais dont l'intérêt réside surtout dans leur </a:t>
            </a:r>
            <a:r>
              <a:rPr lang="fr-FR" sz="2600" b="1" dirty="0" smtClean="0"/>
              <a:t>activité sur les bacilles à Gram négatif.</a:t>
            </a:r>
            <a:r>
              <a:rPr lang="fr-FR" sz="2600" dirty="0" smtClean="0"/>
              <a:t/>
            </a:r>
            <a:br>
              <a:rPr lang="fr-FR" sz="2600" dirty="0" smtClean="0"/>
            </a:br>
            <a:r>
              <a:rPr lang="fr-FR" sz="2600" dirty="0" smtClean="0"/>
              <a:t/>
            </a:r>
            <a:br>
              <a:rPr lang="fr-FR" sz="2600" dirty="0" smtClean="0"/>
            </a:br>
            <a:r>
              <a:rPr lang="fr-FR" sz="2600" dirty="0" smtClean="0"/>
              <a:t>Les céphalosporines sont classées en trois catégories, selon l'histoire (Trois "générations"), leur spectre et surtout leur comportement vis à vis des céphalosporinases.</a:t>
            </a:r>
            <a:br>
              <a:rPr lang="fr-FR" sz="2600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214282" y="214290"/>
            <a:ext cx="8715436" cy="63579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r-FR" sz="2400" b="1" u="sng" dirty="0" smtClean="0"/>
              <a:t>a/ Céphalosporines de 1° génération (C1G)</a:t>
            </a: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b="1" dirty="0" smtClean="0"/>
              <a:t>Spectre :</a:t>
            </a:r>
            <a:r>
              <a:rPr lang="fr-FR" sz="2400" dirty="0" smtClean="0"/>
              <a:t>relativement résistantes aux pénicillinases ; détruites par les céphalosporinases </a:t>
            </a:r>
            <a:br>
              <a:rPr lang="fr-FR" sz="2400" dirty="0" smtClean="0"/>
            </a:b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b="1" i="1" dirty="0" smtClean="0">
                <a:solidFill>
                  <a:srgbClr val="FF0000"/>
                </a:solidFill>
              </a:rPr>
              <a:t>inactives sur Pseudomonas aeruginosa.</a:t>
            </a:r>
            <a:r>
              <a:rPr lang="fr-FR" sz="2400" b="1" dirty="0" smtClean="0">
                <a:solidFill>
                  <a:srgbClr val="FF0000"/>
                </a:solidFill>
              </a:rPr>
              <a:t/>
            </a:r>
            <a:br>
              <a:rPr lang="fr-FR" sz="2400" b="1" dirty="0" smtClean="0">
                <a:solidFill>
                  <a:srgbClr val="FF0000"/>
                </a:solidFill>
              </a:rPr>
            </a:b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b="1" u="sng" dirty="0" smtClean="0"/>
              <a:t>actives par voie orale:</a:t>
            </a: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dirty="0" smtClean="0"/>
              <a:t>· </a:t>
            </a:r>
            <a:r>
              <a:rPr lang="fr-FR" sz="2400" dirty="0" err="1" smtClean="0"/>
              <a:t>Céfalexine</a:t>
            </a:r>
            <a:r>
              <a:rPr lang="fr-FR" sz="2400" dirty="0" smtClean="0"/>
              <a:t> : </a:t>
            </a:r>
            <a:r>
              <a:rPr lang="fr-FR" sz="2400" i="1" dirty="0" err="1" smtClean="0"/>
              <a:t>Céporexine</a:t>
            </a:r>
            <a:r>
              <a:rPr lang="fr-FR" sz="2400" dirty="0" smtClean="0"/>
              <a:t>, </a:t>
            </a:r>
            <a:r>
              <a:rPr lang="fr-FR" sz="2400" i="1" dirty="0" err="1" smtClean="0"/>
              <a:t>Kéforal</a:t>
            </a:r>
            <a:r>
              <a:rPr lang="fr-FR" sz="2400" i="1" dirty="0" smtClean="0"/>
              <a:t>, </a:t>
            </a:r>
            <a:r>
              <a:rPr lang="fr-FR" sz="2400" i="1" dirty="0" err="1" smtClean="0"/>
              <a:t>Céfacet</a:t>
            </a: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dirty="0" smtClean="0"/>
              <a:t>· </a:t>
            </a:r>
            <a:r>
              <a:rPr lang="fr-FR" sz="2400" dirty="0" err="1" smtClean="0"/>
              <a:t>Céfadroxil</a:t>
            </a:r>
            <a:r>
              <a:rPr lang="fr-FR" sz="2400" dirty="0" smtClean="0"/>
              <a:t> : </a:t>
            </a:r>
            <a:r>
              <a:rPr lang="fr-FR" sz="2400" i="1" dirty="0" err="1" smtClean="0"/>
              <a:t>Oracéfal</a:t>
            </a: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dirty="0" smtClean="0"/>
              <a:t>· </a:t>
            </a:r>
            <a:r>
              <a:rPr lang="fr-FR" sz="2400" dirty="0" err="1" smtClean="0"/>
              <a:t>Céfaclor</a:t>
            </a:r>
            <a:r>
              <a:rPr lang="fr-FR" sz="2400" dirty="0" smtClean="0"/>
              <a:t> : </a:t>
            </a:r>
            <a:r>
              <a:rPr lang="fr-FR" sz="2400" i="1" dirty="0" err="1" smtClean="0"/>
              <a:t>Alfatil</a:t>
            </a: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dirty="0" smtClean="0"/>
              <a:t>· </a:t>
            </a:r>
            <a:r>
              <a:rPr lang="fr-FR" sz="2400" dirty="0" err="1" smtClean="0"/>
              <a:t>Céfatrizine</a:t>
            </a:r>
            <a:r>
              <a:rPr lang="fr-FR" sz="2400" dirty="0" smtClean="0"/>
              <a:t> : </a:t>
            </a:r>
            <a:r>
              <a:rPr lang="fr-FR" sz="2400" i="1" dirty="0" err="1" smtClean="0"/>
              <a:t>Céfaperos</a:t>
            </a: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b="1" dirty="0" smtClean="0"/>
              <a:t>i</a:t>
            </a:r>
            <a:r>
              <a:rPr lang="fr-FR" sz="2400" b="1" u="sng" dirty="0" smtClean="0"/>
              <a:t>nactives par voie orale</a:t>
            </a: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dirty="0" smtClean="0"/>
              <a:t>· </a:t>
            </a:r>
            <a:r>
              <a:rPr lang="fr-FR" sz="2400" dirty="0" err="1" smtClean="0"/>
              <a:t>Céfalotine</a:t>
            </a:r>
            <a:r>
              <a:rPr lang="fr-FR" sz="2400" dirty="0" smtClean="0"/>
              <a:t> : </a:t>
            </a:r>
            <a:r>
              <a:rPr lang="fr-FR" sz="2400" i="1" dirty="0" err="1" smtClean="0"/>
              <a:t>Kéflin</a:t>
            </a:r>
            <a:r>
              <a:rPr lang="fr-FR" sz="2400" i="1" dirty="0" smtClean="0"/>
              <a:t> </a:t>
            </a:r>
            <a:r>
              <a:rPr lang="fr-FR" sz="2400" dirty="0" smtClean="0"/>
              <a:t>(H) </a:t>
            </a:r>
            <a:br>
              <a:rPr lang="fr-FR" sz="2400" dirty="0" smtClean="0"/>
            </a:br>
            <a:r>
              <a:rPr lang="fr-FR" sz="2400" dirty="0" smtClean="0"/>
              <a:t>· </a:t>
            </a:r>
            <a:r>
              <a:rPr lang="fr-FR" sz="2400" dirty="0" err="1" smtClean="0"/>
              <a:t>Céfapyrine</a:t>
            </a:r>
            <a:r>
              <a:rPr lang="fr-FR" sz="2400" dirty="0" smtClean="0"/>
              <a:t> : </a:t>
            </a:r>
            <a:r>
              <a:rPr lang="fr-FR" sz="2400" i="1" dirty="0" err="1" smtClean="0"/>
              <a:t>Céfaloject</a:t>
            </a: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dirty="0" smtClean="0"/>
              <a:t>· </a:t>
            </a:r>
            <a:r>
              <a:rPr lang="fr-FR" sz="2400" dirty="0" err="1" smtClean="0"/>
              <a:t>Céfazoline</a:t>
            </a:r>
            <a:r>
              <a:rPr lang="fr-FR" sz="2400" dirty="0" smtClean="0"/>
              <a:t> : </a:t>
            </a:r>
            <a:r>
              <a:rPr lang="fr-FR" sz="2400" i="1" dirty="0" err="1" smtClean="0"/>
              <a:t>Céfacidal</a:t>
            </a:r>
            <a:endParaRPr lang="fr-F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285720" y="285728"/>
            <a:ext cx="8572560" cy="62865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r-FR" sz="2400" b="1" u="sng" dirty="0" smtClean="0"/>
              <a:t>b/ Céphalosporines de 2° génération (C2G)</a:t>
            </a: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b="1" dirty="0" smtClean="0"/>
              <a:t>Spectre :</a:t>
            </a:r>
            <a:r>
              <a:rPr lang="fr-FR" sz="2400" dirty="0" smtClean="0"/>
              <a:t>relative résistance à certaines céphalosporinases ; léger gain d'activité sur les souches sensibles.</a:t>
            </a:r>
            <a:br>
              <a:rPr lang="fr-FR" sz="2400" dirty="0" smtClean="0"/>
            </a:b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b="1" i="1" dirty="0" smtClean="0">
                <a:solidFill>
                  <a:srgbClr val="FF0000"/>
                </a:solidFill>
              </a:rPr>
              <a:t>inactives sur Pseudomonas aeruginosa.</a:t>
            </a: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dirty="0" smtClean="0"/>
              <a:t>·</a:t>
            </a:r>
            <a:r>
              <a:rPr lang="fr-FR" sz="2400" dirty="0" err="1" smtClean="0"/>
              <a:t>Céfoxitine</a:t>
            </a:r>
            <a:r>
              <a:rPr lang="fr-FR" sz="2400" dirty="0" smtClean="0"/>
              <a:t> : </a:t>
            </a:r>
            <a:r>
              <a:rPr lang="fr-FR" sz="2400" i="1" dirty="0" err="1" smtClean="0"/>
              <a:t>Méfoxin</a:t>
            </a:r>
            <a:r>
              <a:rPr lang="fr-FR" sz="2400" i="1" dirty="0" smtClean="0"/>
              <a:t> </a:t>
            </a:r>
            <a:r>
              <a:rPr lang="fr-FR" sz="2400" dirty="0" smtClean="0"/>
              <a:t>(H)</a:t>
            </a:r>
            <a:br>
              <a:rPr lang="fr-FR" sz="2400" dirty="0" smtClean="0"/>
            </a:br>
            <a:r>
              <a:rPr lang="fr-FR" sz="2400" dirty="0" smtClean="0"/>
              <a:t>· </a:t>
            </a:r>
            <a:r>
              <a:rPr lang="fr-FR" sz="2400" dirty="0" err="1" smtClean="0"/>
              <a:t>Céfamandole</a:t>
            </a:r>
            <a:r>
              <a:rPr lang="fr-FR" sz="2400" dirty="0" smtClean="0"/>
              <a:t> : </a:t>
            </a:r>
            <a:r>
              <a:rPr lang="fr-FR" sz="2400" i="1" dirty="0" err="1" smtClean="0"/>
              <a:t>Kéfandol</a:t>
            </a:r>
            <a:r>
              <a:rPr lang="fr-FR" sz="2400" i="1" dirty="0" smtClean="0"/>
              <a:t> </a:t>
            </a:r>
            <a:r>
              <a:rPr lang="fr-FR" sz="2400" dirty="0" smtClean="0"/>
              <a:t>(H)</a:t>
            </a:r>
            <a:br>
              <a:rPr lang="fr-FR" sz="2400" dirty="0" smtClean="0"/>
            </a:br>
            <a:r>
              <a:rPr lang="fr-FR" sz="2400" dirty="0" smtClean="0"/>
              <a:t>· </a:t>
            </a:r>
            <a:r>
              <a:rPr lang="fr-FR" sz="2400" dirty="0" err="1" smtClean="0"/>
              <a:t>Céfotétan</a:t>
            </a:r>
            <a:r>
              <a:rPr lang="fr-FR" sz="2400" dirty="0" smtClean="0"/>
              <a:t>: </a:t>
            </a:r>
            <a:r>
              <a:rPr lang="fr-FR" sz="2400" i="1" dirty="0" err="1" smtClean="0"/>
              <a:t>Apacef</a:t>
            </a:r>
            <a:r>
              <a:rPr lang="fr-FR" sz="2400" i="1" dirty="0" smtClean="0"/>
              <a:t> </a:t>
            </a:r>
            <a:r>
              <a:rPr lang="fr-FR" sz="2400" dirty="0" smtClean="0"/>
              <a:t>(H) </a:t>
            </a:r>
            <a:br>
              <a:rPr lang="fr-FR" sz="2400" dirty="0" smtClean="0"/>
            </a:br>
            <a:r>
              <a:rPr lang="fr-FR" sz="2400" dirty="0" smtClean="0"/>
              <a:t>· </a:t>
            </a:r>
            <a:r>
              <a:rPr lang="fr-FR" sz="2400" dirty="0" err="1" smtClean="0"/>
              <a:t>Céfuroxime</a:t>
            </a:r>
            <a:r>
              <a:rPr lang="fr-FR" sz="2400" dirty="0" smtClean="0"/>
              <a:t> : </a:t>
            </a:r>
            <a:r>
              <a:rPr lang="fr-FR" sz="2400" i="1" dirty="0" err="1" smtClean="0"/>
              <a:t>Cépazine</a:t>
            </a:r>
            <a:r>
              <a:rPr lang="fr-FR" sz="2400" dirty="0" smtClean="0"/>
              <a:t> (VO), </a:t>
            </a:r>
            <a:r>
              <a:rPr lang="fr-FR" sz="2400" i="1" dirty="0" err="1" smtClean="0"/>
              <a:t>Zinatt</a:t>
            </a:r>
            <a:r>
              <a:rPr lang="fr-FR" sz="2400" dirty="0" smtClean="0"/>
              <a:t> (VO)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214282" y="214290"/>
            <a:ext cx="8715436" cy="6357982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endParaRPr lang="fr-FR" sz="2800" b="1" u="sng" dirty="0" smtClean="0"/>
          </a:p>
          <a:p>
            <a:pPr>
              <a:buNone/>
            </a:pPr>
            <a:r>
              <a:rPr lang="fr-FR" sz="2800" b="1" u="sng" dirty="0" smtClean="0"/>
              <a:t>c</a:t>
            </a:r>
            <a:r>
              <a:rPr lang="fr-FR" sz="3400" b="1" u="sng" dirty="0" smtClean="0"/>
              <a:t>/ Céphalosporines de 3° génération (C3G)</a:t>
            </a:r>
            <a:r>
              <a:rPr lang="fr-FR" sz="3400" dirty="0" smtClean="0"/>
              <a:t/>
            </a:r>
            <a:br>
              <a:rPr lang="fr-FR" sz="3400" dirty="0" smtClean="0"/>
            </a:br>
            <a:r>
              <a:rPr lang="fr-FR" sz="3400" dirty="0" smtClean="0"/>
              <a:t/>
            </a:r>
            <a:br>
              <a:rPr lang="fr-FR" sz="3400" dirty="0" smtClean="0"/>
            </a:br>
            <a:r>
              <a:rPr lang="fr-FR" sz="3400" b="1" dirty="0" smtClean="0"/>
              <a:t>Spectre :</a:t>
            </a:r>
            <a:r>
              <a:rPr lang="fr-FR" sz="3400" dirty="0" smtClean="0"/>
              <a:t>accentuent les avantages des précédentes : résistance accrue à l'inactivation par les céphalosporinases ; gain d'activité sur les souches sensibles.</a:t>
            </a:r>
            <a:br>
              <a:rPr lang="fr-FR" sz="3400" dirty="0" smtClean="0"/>
            </a:br>
            <a:r>
              <a:rPr lang="fr-FR" sz="3400" b="1" dirty="0" smtClean="0">
                <a:solidFill>
                  <a:srgbClr val="FF0000"/>
                </a:solidFill>
              </a:rPr>
              <a:t/>
            </a:r>
            <a:br>
              <a:rPr lang="fr-FR" sz="3400" b="1" dirty="0" smtClean="0">
                <a:solidFill>
                  <a:srgbClr val="FF0000"/>
                </a:solidFill>
              </a:rPr>
            </a:br>
            <a:r>
              <a:rPr lang="fr-FR" sz="3400" b="1" i="1" dirty="0" smtClean="0">
                <a:solidFill>
                  <a:srgbClr val="FF0000"/>
                </a:solidFill>
              </a:rPr>
              <a:t>certaines</a:t>
            </a:r>
            <a:r>
              <a:rPr lang="fr-FR" sz="3400" b="1" dirty="0" smtClean="0">
                <a:solidFill>
                  <a:srgbClr val="FF0000"/>
                </a:solidFill>
              </a:rPr>
              <a:t> </a:t>
            </a:r>
            <a:r>
              <a:rPr lang="fr-FR" sz="3400" b="1" i="1" dirty="0" smtClean="0">
                <a:solidFill>
                  <a:srgbClr val="FF0000"/>
                </a:solidFill>
              </a:rPr>
              <a:t>(*)  sont actives sur Pseudomonas aeruginosa.</a:t>
            </a:r>
          </a:p>
          <a:p>
            <a:pPr>
              <a:buNone/>
            </a:pPr>
            <a:r>
              <a:rPr lang="fr-FR" sz="3400" b="1" u="sng" dirty="0" err="1" smtClean="0"/>
              <a:t>Céphems</a:t>
            </a:r>
            <a:r>
              <a:rPr lang="fr-FR" sz="3400" b="1" u="sng" dirty="0" smtClean="0"/>
              <a:t> </a:t>
            </a:r>
            <a:r>
              <a:rPr lang="fr-FR" sz="3400" b="1" dirty="0" smtClean="0"/>
              <a:t>:</a:t>
            </a:r>
            <a:br>
              <a:rPr lang="fr-FR" sz="3400" b="1" dirty="0" smtClean="0"/>
            </a:br>
            <a:r>
              <a:rPr lang="fr-FR" sz="3400" b="1" dirty="0" smtClean="0"/>
              <a:t/>
            </a:r>
            <a:br>
              <a:rPr lang="fr-FR" sz="3400" b="1" dirty="0" smtClean="0"/>
            </a:br>
            <a:r>
              <a:rPr lang="fr-FR" sz="3400" dirty="0" smtClean="0"/>
              <a:t>·</a:t>
            </a:r>
            <a:r>
              <a:rPr lang="fr-FR" sz="3400" dirty="0" err="1" smtClean="0"/>
              <a:t>Céfotaxime</a:t>
            </a:r>
            <a:r>
              <a:rPr lang="fr-FR" sz="3400" dirty="0" smtClean="0"/>
              <a:t> : </a:t>
            </a:r>
            <a:r>
              <a:rPr lang="fr-FR" sz="3400" i="1" dirty="0" err="1" smtClean="0"/>
              <a:t>Claforan</a:t>
            </a:r>
            <a:r>
              <a:rPr lang="fr-FR" sz="3400" dirty="0" smtClean="0"/>
              <a:t> (H)  </a:t>
            </a:r>
            <a:br>
              <a:rPr lang="fr-FR" sz="3400" dirty="0" smtClean="0"/>
            </a:br>
            <a:r>
              <a:rPr lang="fr-FR" sz="3400" dirty="0" smtClean="0"/>
              <a:t>· </a:t>
            </a:r>
            <a:r>
              <a:rPr lang="fr-FR" sz="3400" dirty="0" err="1" smtClean="0"/>
              <a:t>Cefsulodine</a:t>
            </a:r>
            <a:r>
              <a:rPr lang="fr-FR" sz="3400" dirty="0" smtClean="0"/>
              <a:t> </a:t>
            </a:r>
            <a:r>
              <a:rPr lang="fr-FR" sz="3400" i="1" dirty="0" smtClean="0"/>
              <a:t>(*)</a:t>
            </a:r>
            <a:r>
              <a:rPr lang="fr-FR" sz="3400" dirty="0" smtClean="0"/>
              <a:t>: </a:t>
            </a:r>
            <a:r>
              <a:rPr lang="fr-FR" sz="3400" i="1" dirty="0" err="1" smtClean="0"/>
              <a:t>Pyocéfal</a:t>
            </a:r>
            <a:r>
              <a:rPr lang="fr-FR" sz="3400" i="1" dirty="0" smtClean="0"/>
              <a:t> </a:t>
            </a:r>
            <a:r>
              <a:rPr lang="fr-FR" sz="3400" dirty="0" smtClean="0"/>
              <a:t>(uniquement </a:t>
            </a:r>
            <a:r>
              <a:rPr lang="fr-FR" sz="3400" dirty="0" err="1" smtClean="0"/>
              <a:t>antipyocyanique</a:t>
            </a:r>
            <a:r>
              <a:rPr lang="fr-FR" sz="3400" dirty="0" smtClean="0"/>
              <a:t>) (H) </a:t>
            </a:r>
          </a:p>
          <a:p>
            <a:pPr>
              <a:buNone/>
            </a:pPr>
            <a:r>
              <a:rPr lang="fr-FR" sz="3400" dirty="0" smtClean="0"/>
              <a:t>      · </a:t>
            </a:r>
            <a:r>
              <a:rPr lang="fr-FR" sz="3400" dirty="0" err="1" smtClean="0"/>
              <a:t>Céfixime</a:t>
            </a:r>
            <a:r>
              <a:rPr lang="fr-FR" sz="3400" dirty="0" smtClean="0"/>
              <a:t> : </a:t>
            </a:r>
            <a:r>
              <a:rPr lang="fr-FR" sz="3400" dirty="0" err="1" smtClean="0"/>
              <a:t>Oroken</a:t>
            </a:r>
            <a:r>
              <a:rPr lang="fr-FR" sz="3400" dirty="0" smtClean="0"/>
              <a:t> (VO)  </a:t>
            </a:r>
          </a:p>
          <a:p>
            <a:pPr>
              <a:buNone/>
            </a:pPr>
            <a:r>
              <a:rPr lang="fr-FR" sz="3400" dirty="0" smtClean="0"/>
              <a:t>      ·  </a:t>
            </a:r>
            <a:r>
              <a:rPr lang="fr-FR" sz="3400" dirty="0" err="1" smtClean="0"/>
              <a:t>Céfépime</a:t>
            </a:r>
            <a:r>
              <a:rPr lang="fr-FR" sz="3400" dirty="0" smtClean="0"/>
              <a:t> </a:t>
            </a:r>
            <a:r>
              <a:rPr lang="fr-FR" sz="3400" i="1" dirty="0" smtClean="0"/>
              <a:t>(*)</a:t>
            </a:r>
            <a:r>
              <a:rPr lang="fr-FR" sz="3400" dirty="0" smtClean="0"/>
              <a:t>: </a:t>
            </a:r>
            <a:r>
              <a:rPr lang="fr-FR" sz="3400" i="1" dirty="0" err="1" smtClean="0"/>
              <a:t>Axépim</a:t>
            </a:r>
            <a:r>
              <a:rPr lang="fr-FR" sz="3400" i="1" dirty="0" smtClean="0"/>
              <a:t> </a:t>
            </a:r>
            <a:r>
              <a:rPr lang="fr-FR" sz="3400" dirty="0" smtClean="0"/>
              <a:t>(H)</a:t>
            </a:r>
            <a:br>
              <a:rPr lang="fr-FR" sz="3400" dirty="0" smtClean="0"/>
            </a:br>
            <a:endParaRPr lang="fr-FR" sz="3400" dirty="0" smtClean="0"/>
          </a:p>
          <a:p>
            <a:pPr>
              <a:buNone/>
            </a:pPr>
            <a:r>
              <a:rPr lang="fr-FR" sz="3400" b="1" u="sng" dirty="0" smtClean="0"/>
              <a:t> </a:t>
            </a:r>
            <a:r>
              <a:rPr lang="fr-FR" sz="3400" b="1" u="sng" dirty="0" err="1" smtClean="0"/>
              <a:t>Oxacéphems</a:t>
            </a:r>
            <a:r>
              <a:rPr lang="fr-FR" sz="3400" b="1" u="sng" dirty="0" smtClean="0"/>
              <a:t> </a:t>
            </a:r>
            <a:r>
              <a:rPr lang="fr-FR" sz="3400" b="1" dirty="0" smtClean="0"/>
              <a:t>:</a:t>
            </a:r>
            <a:r>
              <a:rPr lang="fr-FR" sz="3400" dirty="0" smtClean="0"/>
              <a:t/>
            </a:r>
            <a:br>
              <a:rPr lang="fr-FR" sz="3400" dirty="0" smtClean="0"/>
            </a:br>
            <a:r>
              <a:rPr lang="fr-FR" sz="3400" dirty="0" smtClean="0"/>
              <a:t/>
            </a:r>
            <a:br>
              <a:rPr lang="fr-FR" sz="3400" dirty="0" smtClean="0"/>
            </a:br>
            <a:r>
              <a:rPr lang="fr-FR" sz="3400" dirty="0" smtClean="0"/>
              <a:t>· </a:t>
            </a:r>
            <a:r>
              <a:rPr lang="fr-FR" sz="3400" dirty="0" err="1" smtClean="0"/>
              <a:t>Latamoxef</a:t>
            </a:r>
            <a:r>
              <a:rPr lang="fr-FR" sz="3400" dirty="0" smtClean="0"/>
              <a:t> : </a:t>
            </a:r>
            <a:r>
              <a:rPr lang="fr-FR" sz="3400" i="1" dirty="0" err="1" smtClean="0"/>
              <a:t>Moxalactam</a:t>
            </a:r>
            <a:r>
              <a:rPr lang="fr-FR" sz="3400" dirty="0" smtClean="0"/>
              <a:t> (H) </a:t>
            </a:r>
            <a:br>
              <a:rPr lang="fr-FR" sz="3400" dirty="0" smtClean="0"/>
            </a:br>
            <a:r>
              <a:rPr lang="fr-FR" sz="3400" dirty="0" smtClean="0"/>
              <a:t/>
            </a:r>
            <a:br>
              <a:rPr lang="fr-FR" sz="3400" dirty="0" smtClean="0"/>
            </a:br>
            <a:r>
              <a:rPr lang="fr-FR" sz="3400" dirty="0" smtClean="0"/>
              <a:t> </a:t>
            </a:r>
            <a:br>
              <a:rPr lang="fr-FR" sz="3400" dirty="0" smtClean="0"/>
            </a:b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285720" y="285728"/>
            <a:ext cx="8643998" cy="62865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r-FR" sz="2400" b="1" dirty="0" smtClean="0">
                <a:solidFill>
                  <a:srgbClr val="FF0000"/>
                </a:solidFill>
              </a:rPr>
              <a:t>Principales indications: </a:t>
            </a:r>
          </a:p>
          <a:p>
            <a:r>
              <a:rPr lang="fr-FR" sz="2400" b="1" dirty="0" smtClean="0"/>
              <a:t>G1 et G2: </a:t>
            </a:r>
            <a:r>
              <a:rPr lang="fr-FR" sz="2400" dirty="0" smtClean="0"/>
              <a:t>infections à germes sensibles de la sphère ORL, </a:t>
            </a:r>
            <a:r>
              <a:rPr lang="fr-FR" sz="2400" dirty="0" err="1" smtClean="0"/>
              <a:t>antibioprophylaxie</a:t>
            </a:r>
            <a:r>
              <a:rPr lang="fr-FR" sz="2400" dirty="0" smtClean="0"/>
              <a:t> chirurgicale</a:t>
            </a:r>
          </a:p>
          <a:p>
            <a:r>
              <a:rPr lang="fr-FR" sz="2400" b="1" dirty="0" smtClean="0"/>
              <a:t>G3: </a:t>
            </a:r>
            <a:r>
              <a:rPr lang="fr-FR" sz="2400" dirty="0" smtClean="0"/>
              <a:t>infections ORL, respiratoires, urinaires</a:t>
            </a:r>
          </a:p>
          <a:p>
            <a:r>
              <a:rPr lang="fr-FR" sz="2400" b="1" dirty="0" smtClean="0"/>
              <a:t>Formes injectables: </a:t>
            </a:r>
            <a:r>
              <a:rPr lang="fr-FR" sz="2400" dirty="0" smtClean="0"/>
              <a:t>infections sévères localisées ou générales à bacilles GRAM-, infections nosocomiales, </a:t>
            </a:r>
            <a:r>
              <a:rPr lang="fr-FR" sz="2400" dirty="0" err="1" smtClean="0"/>
              <a:t>antibioprophylaxie</a:t>
            </a:r>
            <a:r>
              <a:rPr lang="fr-FR" sz="2400" dirty="0" smtClean="0"/>
              <a:t> chirurgicales</a:t>
            </a:r>
          </a:p>
          <a:p>
            <a:pPr>
              <a:buNone/>
            </a:pPr>
            <a:r>
              <a:rPr lang="fr-FR" sz="2400" dirty="0" smtClean="0"/>
              <a:t> </a:t>
            </a:r>
          </a:p>
          <a:p>
            <a:pPr>
              <a:buNone/>
            </a:pPr>
            <a:r>
              <a:rPr lang="fr-FR" sz="2400" b="1" dirty="0" smtClean="0">
                <a:solidFill>
                  <a:srgbClr val="FF0000"/>
                </a:solidFill>
              </a:rPr>
              <a:t>Contre-indications:</a:t>
            </a:r>
          </a:p>
          <a:p>
            <a:pPr>
              <a:buNone/>
            </a:pPr>
            <a:r>
              <a:rPr lang="fr-FR" sz="2400" dirty="0" smtClean="0"/>
              <a:t>Hypersensibilité aux bétalactamines </a:t>
            </a:r>
            <a:endParaRPr lang="fr-F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214282" y="214290"/>
            <a:ext cx="8715436" cy="64294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r-FR" sz="2400" b="1" dirty="0" smtClean="0">
                <a:solidFill>
                  <a:srgbClr val="FF0000"/>
                </a:solidFill>
              </a:rPr>
              <a:t>Effets indésirables: </a:t>
            </a:r>
          </a:p>
          <a:p>
            <a:pPr>
              <a:buNone/>
            </a:pPr>
            <a:r>
              <a:rPr lang="fr-FR" sz="2400" dirty="0" smtClean="0"/>
              <a:t>Proches des pénicillines</a:t>
            </a:r>
          </a:p>
          <a:p>
            <a:pPr>
              <a:buNone/>
            </a:pPr>
            <a:r>
              <a:rPr lang="fr-FR" sz="2400" dirty="0" smtClean="0"/>
              <a:t>Néphrotoxicité: C1G</a:t>
            </a:r>
          </a:p>
          <a:p>
            <a:pPr>
              <a:buNone/>
            </a:pPr>
            <a:r>
              <a:rPr lang="fr-FR" sz="2400" dirty="0" smtClean="0"/>
              <a:t>Hypersensibilité</a:t>
            </a:r>
          </a:p>
          <a:p>
            <a:pPr>
              <a:buNone/>
            </a:pPr>
            <a:r>
              <a:rPr lang="fr-FR" sz="2400" dirty="0" smtClean="0"/>
              <a:t>EI spécifiques à certaines céphalosporines:</a:t>
            </a:r>
          </a:p>
          <a:p>
            <a:r>
              <a:rPr lang="fr-FR" sz="2400" dirty="0" smtClean="0"/>
              <a:t>     Céftriaxone: lithiase biliaire</a:t>
            </a:r>
          </a:p>
          <a:p>
            <a:r>
              <a:rPr lang="fr-FR" sz="2400" dirty="0" smtClean="0"/>
              <a:t>     Céfopérazone: diarrhée, hémorragies </a:t>
            </a:r>
            <a:endParaRPr lang="fr-F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214282" y="214290"/>
            <a:ext cx="8643998" cy="5072098"/>
          </a:xfrm>
        </p:spPr>
        <p:txBody>
          <a:bodyPr>
            <a:normAutofit fontScale="70000" lnSpcReduction="20000"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fr-FR" sz="57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Définition</a:t>
            </a:r>
            <a:r>
              <a:rPr lang="fr-FR" sz="5700" b="1" i="1" u="sng" dirty="0" smtClean="0">
                <a:solidFill>
                  <a:srgbClr val="2800D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endParaRPr lang="fr-FR" sz="5700" b="1" i="1" u="sng" dirty="0" smtClean="0">
              <a:solidFill>
                <a:srgbClr val="2800D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endParaRPr lang="fr-FR" sz="2600" b="1" i="1" u="sng" dirty="0" smtClean="0">
              <a:solidFill>
                <a:srgbClr val="2800D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justLow" fontAlgn="base">
              <a:spcBef>
                <a:spcPct val="0"/>
              </a:spcBef>
              <a:spcAft>
                <a:spcPct val="0"/>
              </a:spcAft>
            </a:pPr>
            <a:r>
              <a:rPr lang="fr-FR" sz="2600" b="1" i="1" u="sng" dirty="0" smtClean="0">
                <a:solidFill>
                  <a:srgbClr val="2800D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Du </a:t>
            </a:r>
            <a:r>
              <a:rPr lang="fr-FR" sz="2600" b="1" i="1" u="sng" dirty="0" smtClean="0">
                <a:solidFill>
                  <a:srgbClr val="2800D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tooltip="Grec ancien"/>
              </a:rPr>
              <a:t>grec</a:t>
            </a:r>
            <a:r>
              <a:rPr lang="fr-FR" sz="2600" b="1" i="1" u="sng" dirty="0" smtClean="0">
                <a:solidFill>
                  <a:srgbClr val="2800D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fr-FR" sz="2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anti : « contre », et bios : « la vie ».</a:t>
            </a:r>
          </a:p>
          <a:p>
            <a:pPr algn="justLow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fr-FR" sz="2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Molécule qui :</a:t>
            </a:r>
          </a:p>
          <a:p>
            <a:pPr algn="justLow" fontAlgn="base">
              <a:lnSpc>
                <a:spcPct val="200000"/>
              </a:lnSpc>
              <a:spcAft>
                <a:spcPct val="0"/>
              </a:spcAft>
              <a:buNone/>
            </a:pPr>
            <a:r>
              <a:rPr lang="fr-FR" sz="2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arrête la croissance des bactéries             </a:t>
            </a:r>
            <a:r>
              <a:rPr lang="fr-FR" sz="2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Antibiotique </a:t>
            </a:r>
            <a:r>
              <a:rPr lang="fr-FR" sz="26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bactériostatique.</a:t>
            </a:r>
            <a:endParaRPr lang="fr-FR" sz="2600" dirty="0" smtClean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Low" eaLnBrk="0" fontAlgn="base" hangingPunct="0">
              <a:lnSpc>
                <a:spcPct val="200000"/>
              </a:lnSpc>
              <a:spcAft>
                <a:spcPct val="0"/>
              </a:spcAft>
              <a:buNone/>
            </a:pPr>
            <a:r>
              <a:rPr lang="fr-FR" sz="2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lang="fr-FR" sz="2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tue les bactéries                                        </a:t>
            </a:r>
            <a:r>
              <a:rPr lang="fr-FR" sz="2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Antibiotique </a:t>
            </a:r>
            <a:r>
              <a:rPr lang="fr-FR" sz="26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bactéricide.</a:t>
            </a:r>
            <a:endParaRPr lang="fr-FR" sz="2600" dirty="0" smtClean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Low" eaLnBrk="0" fontAlgn="base" hangingPunct="0">
              <a:lnSpc>
                <a:spcPct val="200000"/>
              </a:lnSpc>
              <a:spcAft>
                <a:spcPct val="0"/>
              </a:spcAft>
              <a:buFont typeface="Wingdings" pitchFamily="2" charset="2"/>
              <a:buChar char="§"/>
            </a:pPr>
            <a:r>
              <a:rPr lang="fr-FR" sz="2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Molécules naturelles (micro-organismes: champignons, bactéries) </a:t>
            </a:r>
          </a:p>
          <a:p>
            <a:pPr lvl="0" algn="justLow" eaLnBrk="0" fontAlgn="base" hangingPunct="0">
              <a:lnSpc>
                <a:spcPct val="200000"/>
              </a:lnSpc>
              <a:spcAft>
                <a:spcPct val="0"/>
              </a:spcAft>
              <a:buFont typeface="Wingdings" pitchFamily="2" charset="2"/>
              <a:buChar char="§"/>
            </a:pPr>
            <a:r>
              <a:rPr lang="fr-FR" sz="2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Antibiotiques semi -synthétiques </a:t>
            </a:r>
          </a:p>
          <a:p>
            <a:pPr lvl="0" algn="justLow" eaLnBrk="0" fontAlgn="base" hangingPunct="0">
              <a:lnSpc>
                <a:spcPct val="200000"/>
              </a:lnSpc>
              <a:spcAft>
                <a:spcPct val="0"/>
              </a:spcAft>
              <a:buNone/>
            </a:pPr>
            <a:r>
              <a:rPr lang="fr-FR" sz="2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endParaRPr lang="fr-FR" sz="28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fr-FR" dirty="0"/>
          </a:p>
        </p:txBody>
      </p:sp>
      <p:cxnSp>
        <p:nvCxnSpPr>
          <p:cNvPr id="7" name="Connecteur droit avec flèche 6"/>
          <p:cNvCxnSpPr/>
          <p:nvPr/>
        </p:nvCxnSpPr>
        <p:spPr>
          <a:xfrm>
            <a:off x="2071670" y="3143248"/>
            <a:ext cx="235745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/>
          <p:nvPr/>
        </p:nvCxnSpPr>
        <p:spPr>
          <a:xfrm>
            <a:off x="3857620" y="2571744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285720" y="4786322"/>
            <a:ext cx="80724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0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r>
              <a:rPr lang="fr-FR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Un  même antibiotique peut être bactériostatique  à   faible dose et bactéricide à dose plus élevée.</a:t>
            </a:r>
            <a:endParaRPr lang="fr-FR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285720" y="285728"/>
            <a:ext cx="8643998" cy="6357982"/>
          </a:xfrm>
        </p:spPr>
        <p:txBody>
          <a:bodyPr/>
          <a:lstStyle/>
          <a:p>
            <a:pPr>
              <a:buNone/>
            </a:pPr>
            <a:r>
              <a:rPr lang="fr-FR" sz="2400" b="1" dirty="0" smtClean="0"/>
              <a:t>4 - MONOBACTAMS</a:t>
            </a: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b="1" dirty="0" smtClean="0"/>
              <a:t>Spectre :</a:t>
            </a:r>
            <a:r>
              <a:rPr lang="fr-FR" sz="2400" dirty="0" smtClean="0"/>
              <a:t> actifs uniquement sur les bacilles à Gram négatif</a:t>
            </a:r>
            <a:br>
              <a:rPr lang="fr-FR" sz="2400" dirty="0" smtClean="0"/>
            </a:b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i="1" dirty="0" smtClean="0"/>
              <a:t>y compris Pseudomonas aeruginosa.</a:t>
            </a: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dirty="0" smtClean="0"/>
              <a:t/>
            </a:r>
            <a:br>
              <a:rPr lang="fr-FR" sz="2400" dirty="0" smtClean="0"/>
            </a:br>
            <a:endParaRPr lang="fr-FR" sz="2400" dirty="0" smtClean="0"/>
          </a:p>
          <a:p>
            <a:pPr lvl="1"/>
            <a:r>
              <a:rPr lang="fr-FR" sz="2400" dirty="0" smtClean="0"/>
              <a:t>Aztréonam : </a:t>
            </a:r>
            <a:r>
              <a:rPr lang="fr-FR" sz="2400" i="1" dirty="0" smtClean="0"/>
              <a:t>Azactam</a:t>
            </a:r>
            <a:r>
              <a:rPr lang="fr-FR" sz="2400" dirty="0" smtClean="0"/>
              <a:t> (H) </a:t>
            </a:r>
            <a:br>
              <a:rPr lang="fr-FR" sz="2400" dirty="0" smtClean="0"/>
            </a:br>
            <a:endParaRPr lang="fr-FR" sz="2400" dirty="0" smtClean="0"/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285720" y="214290"/>
            <a:ext cx="8643998" cy="64294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sz="4000" b="1" dirty="0" smtClean="0">
                <a:solidFill>
                  <a:srgbClr val="FF0000"/>
                </a:solidFill>
              </a:rPr>
              <a:t>II- FOSFOMYCINE: </a:t>
            </a:r>
          </a:p>
          <a:p>
            <a:pPr>
              <a:buNone/>
            </a:pPr>
            <a:r>
              <a:rPr lang="fr-FR" sz="2400" b="1" dirty="0" smtClean="0"/>
              <a:t>Spectre: </a:t>
            </a:r>
            <a:r>
              <a:rPr lang="fr-FR" sz="2400" dirty="0" smtClean="0"/>
              <a:t> large : cocci Gram + et -, bacilles Gram + et -. </a:t>
            </a:r>
            <a:br>
              <a:rPr lang="fr-FR" sz="2400" dirty="0" smtClean="0"/>
            </a:b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dirty="0" smtClean="0"/>
              <a:t>La </a:t>
            </a:r>
            <a:r>
              <a:rPr lang="fr-FR" sz="2400" dirty="0" err="1" smtClean="0"/>
              <a:t>fosfomycine</a:t>
            </a:r>
            <a:r>
              <a:rPr lang="fr-FR" sz="2400" dirty="0" smtClean="0"/>
              <a:t> est toujours utilisée en association pour éviter l'apparition de mutants</a:t>
            </a:r>
            <a:br>
              <a:rPr lang="fr-FR" sz="2400" dirty="0" smtClean="0"/>
            </a:b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dirty="0" smtClean="0"/>
              <a:t>·</a:t>
            </a:r>
            <a:r>
              <a:rPr lang="fr-FR" sz="2400" i="1" dirty="0" err="1" smtClean="0"/>
              <a:t>Fosfocine</a:t>
            </a:r>
            <a:r>
              <a:rPr lang="fr-FR" sz="2400" dirty="0" smtClean="0"/>
              <a:t> (H)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214282" y="285728"/>
            <a:ext cx="8643998" cy="6357982"/>
          </a:xfrm>
        </p:spPr>
        <p:txBody>
          <a:bodyPr/>
          <a:lstStyle/>
          <a:p>
            <a:pPr algn="ctr">
              <a:buNone/>
            </a:pPr>
            <a:r>
              <a:rPr lang="fr-FR" sz="4800" b="1" dirty="0" smtClean="0">
                <a:solidFill>
                  <a:srgbClr val="FF0000"/>
                </a:solidFill>
              </a:rPr>
              <a:t>III- GLYCOPEPTIDES:</a:t>
            </a:r>
          </a:p>
          <a:p>
            <a:pPr>
              <a:buNone/>
            </a:pPr>
            <a:endParaRPr lang="fr-FR" sz="2400" b="1" dirty="0" smtClean="0"/>
          </a:p>
          <a:p>
            <a:pPr>
              <a:buNone/>
            </a:pPr>
            <a:r>
              <a:rPr lang="fr-FR" sz="2400" b="1" dirty="0" smtClean="0"/>
              <a:t>Spectre </a:t>
            </a:r>
            <a:r>
              <a:rPr lang="fr-FR" sz="2400" dirty="0" smtClean="0"/>
              <a:t>étroit : (voie IV)</a:t>
            </a:r>
          </a:p>
          <a:p>
            <a:pPr>
              <a:buNone/>
            </a:pPr>
            <a:r>
              <a:rPr lang="pt-BR" sz="2400" dirty="0" smtClean="0"/>
              <a:t>      · Vancomycine : </a:t>
            </a:r>
            <a:r>
              <a:rPr lang="pt-BR" sz="2400" i="1" dirty="0" smtClean="0"/>
              <a:t>Vancocine</a:t>
            </a:r>
            <a:r>
              <a:rPr lang="pt-BR" sz="2400" dirty="0" smtClean="0"/>
              <a:t> , toxique pour le rein et l’appreil auditif  </a:t>
            </a:r>
            <a:br>
              <a:rPr lang="pt-BR" sz="2400" dirty="0" smtClean="0"/>
            </a:br>
            <a:r>
              <a:rPr lang="pt-BR" sz="2400" dirty="0" smtClean="0"/>
              <a:t> · Teicoplanine : </a:t>
            </a:r>
            <a:r>
              <a:rPr lang="pt-BR" sz="2400" i="1" dirty="0" smtClean="0"/>
              <a:t>Targocid</a:t>
            </a:r>
            <a:endParaRPr lang="pt-BR" sz="2400" dirty="0" smtClean="0"/>
          </a:p>
          <a:p>
            <a:pPr>
              <a:buNone/>
            </a:pPr>
            <a:endParaRPr lang="pt-BR" sz="2400" b="1" dirty="0" smtClean="0"/>
          </a:p>
          <a:p>
            <a:pPr>
              <a:buNone/>
            </a:pPr>
            <a:r>
              <a:rPr lang="pt-BR" sz="2400" b="1" dirty="0" smtClean="0"/>
              <a:t>Principales indications:</a:t>
            </a:r>
          </a:p>
          <a:p>
            <a:pPr>
              <a:buNone/>
            </a:pPr>
            <a:r>
              <a:rPr lang="pt-BR" sz="2400" dirty="0" smtClean="0"/>
              <a:t>TRT des infections sévères à staphylocoques résistants, streptocoques, sujets intolérants aux bétalactamines, méningites à pneumocoques résistants à la péni, colite pseudo-membraneuse à clostridium. </a:t>
            </a:r>
            <a:endParaRPr lang="fr-FR" sz="2400" dirty="0" smtClean="0"/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214282" y="214290"/>
            <a:ext cx="8715436" cy="6429420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fr-FR" sz="4000" b="1" dirty="0" smtClean="0">
                <a:solidFill>
                  <a:srgbClr val="FF0000"/>
                </a:solidFill>
              </a:rPr>
              <a:t>2</a:t>
            </a:r>
            <a:r>
              <a:rPr lang="fr-FR" sz="4000" b="1" baseline="30000" dirty="0" smtClean="0">
                <a:solidFill>
                  <a:srgbClr val="FF0000"/>
                </a:solidFill>
              </a:rPr>
              <a:t>ème</a:t>
            </a:r>
            <a:r>
              <a:rPr lang="fr-FR" sz="4000" b="1" dirty="0" smtClean="0">
                <a:solidFill>
                  <a:srgbClr val="FF0000"/>
                </a:solidFill>
              </a:rPr>
              <a:t> cible: LA MEMBRANE </a:t>
            </a:r>
          </a:p>
          <a:p>
            <a:pPr>
              <a:buNone/>
            </a:pPr>
            <a:r>
              <a:rPr lang="fr-FR" sz="4000" b="1" dirty="0" smtClean="0">
                <a:solidFill>
                  <a:srgbClr val="FF0000"/>
                </a:solidFill>
              </a:rPr>
              <a:t> </a:t>
            </a:r>
            <a:r>
              <a:rPr lang="fr-FR" sz="2800" dirty="0" smtClean="0"/>
              <a:t>Ce sont des antibiotiques de nature polypeptidique.</a:t>
            </a:r>
            <a:br>
              <a:rPr lang="fr-FR" sz="2800" dirty="0" smtClean="0"/>
            </a:br>
            <a:r>
              <a:rPr lang="fr-FR" sz="2800" dirty="0" smtClean="0"/>
              <a:t/>
            </a:r>
            <a:br>
              <a:rPr lang="fr-FR" sz="2800" dirty="0" smtClean="0"/>
            </a:br>
            <a:r>
              <a:rPr lang="fr-FR" sz="2800" b="1" u="sng" dirty="0" smtClean="0"/>
              <a:t>I - POLYMYXINES</a:t>
            </a:r>
            <a:r>
              <a:rPr lang="fr-FR" sz="2800" dirty="0" smtClean="0"/>
              <a:t/>
            </a:r>
            <a:br>
              <a:rPr lang="fr-FR" sz="2800" dirty="0" smtClean="0"/>
            </a:br>
            <a:r>
              <a:rPr lang="fr-FR" sz="2800" dirty="0" smtClean="0"/>
              <a:t/>
            </a:r>
            <a:br>
              <a:rPr lang="fr-FR" sz="2800" dirty="0" smtClean="0"/>
            </a:br>
            <a:r>
              <a:rPr lang="fr-FR" sz="2800" dirty="0" smtClean="0"/>
              <a:t>actifs </a:t>
            </a:r>
            <a:r>
              <a:rPr lang="fr-FR" sz="2800" dirty="0" smtClean="0"/>
              <a:t>sur les bacilles à Gram négatif</a:t>
            </a:r>
            <a:br>
              <a:rPr lang="fr-FR" sz="2800" dirty="0" smtClean="0"/>
            </a:br>
            <a:r>
              <a:rPr lang="fr-FR" sz="2800" dirty="0" smtClean="0"/>
              <a:t>·</a:t>
            </a:r>
            <a:r>
              <a:rPr lang="fr-FR" sz="2800" dirty="0" smtClean="0"/>
              <a:t>Colistine</a:t>
            </a:r>
            <a:endParaRPr lang="fr-FR" sz="2800" dirty="0"/>
          </a:p>
          <a:p>
            <a:pPr>
              <a:buNone/>
            </a:pPr>
            <a:r>
              <a:rPr lang="fr-FR" sz="2800" dirty="0" smtClean="0"/>
              <a:t/>
            </a:r>
            <a:br>
              <a:rPr lang="fr-FR" sz="2800" dirty="0" smtClean="0"/>
            </a:br>
            <a:r>
              <a:rPr lang="fr-FR" sz="2800" b="1" u="sng" dirty="0" smtClean="0"/>
              <a:t>II - GRAMICIDINES ET </a:t>
            </a:r>
            <a:r>
              <a:rPr lang="fr-FR" sz="2800" b="1" u="sng" dirty="0" smtClean="0"/>
              <a:t>TYROCIDINE</a:t>
            </a:r>
            <a:endParaRPr lang="fr-FR" sz="2800" dirty="0"/>
          </a:p>
          <a:p>
            <a:pPr>
              <a:buNone/>
            </a:pPr>
            <a:r>
              <a:rPr lang="fr-FR" sz="2800" dirty="0" smtClean="0"/>
              <a:t/>
            </a:r>
            <a:br>
              <a:rPr lang="fr-FR" sz="2800" dirty="0" smtClean="0"/>
            </a:br>
            <a:r>
              <a:rPr lang="fr-FR" sz="2800" dirty="0" smtClean="0"/>
              <a:t>bactéries </a:t>
            </a:r>
            <a:r>
              <a:rPr lang="fr-FR" sz="2800" dirty="0" smtClean="0"/>
              <a:t>à Gram positif</a:t>
            </a:r>
            <a:br>
              <a:rPr lang="fr-FR" sz="2800" dirty="0" smtClean="0"/>
            </a:br>
            <a:r>
              <a:rPr lang="fr-FR" sz="2800" dirty="0" smtClean="0"/>
              <a:t>· </a:t>
            </a:r>
            <a:r>
              <a:rPr lang="fr-FR" sz="2800" dirty="0" err="1" smtClean="0"/>
              <a:t>Bacitracine</a:t>
            </a:r>
            <a:r>
              <a:rPr lang="fr-FR" sz="2800" dirty="0" smtClean="0"/>
              <a:t>: usage local</a:t>
            </a:r>
            <a:br>
              <a:rPr lang="fr-FR" sz="2800" dirty="0" smtClean="0"/>
            </a:br>
            <a:r>
              <a:rPr lang="fr-FR" sz="2800" dirty="0" smtClean="0"/>
              <a:t>· Tyrothricine : usage local </a:t>
            </a:r>
            <a:r>
              <a:rPr lang="fr-FR" sz="4000" dirty="0" smtClean="0"/>
              <a:t/>
            </a:r>
            <a:br>
              <a:rPr lang="fr-FR" sz="4000" dirty="0" smtClean="0"/>
            </a:br>
            <a:endParaRPr lang="fr-FR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214282" y="285728"/>
            <a:ext cx="8715436" cy="6357982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fr-FR" sz="5700" b="1" dirty="0" smtClean="0">
                <a:solidFill>
                  <a:srgbClr val="FF0000"/>
                </a:solidFill>
              </a:rPr>
              <a:t>3</a:t>
            </a:r>
            <a:r>
              <a:rPr lang="fr-FR" sz="5700" b="1" baseline="30000" dirty="0" smtClean="0">
                <a:solidFill>
                  <a:srgbClr val="FF0000"/>
                </a:solidFill>
              </a:rPr>
              <a:t>ème</a:t>
            </a:r>
            <a:r>
              <a:rPr lang="fr-FR" sz="5700" b="1" dirty="0" smtClean="0">
                <a:solidFill>
                  <a:srgbClr val="FF0000"/>
                </a:solidFill>
              </a:rPr>
              <a:t> cible: LE RIBOSOME </a:t>
            </a:r>
          </a:p>
          <a:p>
            <a:pPr>
              <a:buNone/>
            </a:pPr>
            <a:r>
              <a:rPr lang="fr-FR" sz="4000" b="1" dirty="0" smtClean="0">
                <a:solidFill>
                  <a:srgbClr val="FF0000"/>
                </a:solidFill>
              </a:rPr>
              <a:t> </a:t>
            </a:r>
            <a:r>
              <a:rPr lang="fr-FR" sz="4000" b="1" u="sng" dirty="0" smtClean="0">
                <a:solidFill>
                  <a:srgbClr val="FF0000"/>
                </a:solidFill>
              </a:rPr>
              <a:t>I – AMINOSIDES:</a:t>
            </a:r>
          </a:p>
          <a:p>
            <a:pPr>
              <a:buNone/>
            </a:pPr>
            <a:r>
              <a:rPr lang="fr-FR" sz="4000" dirty="0" smtClean="0"/>
              <a:t>    Inhibent la synthèse protéique, suite à leur fixation sur la sous-unité 30S du ribosome bactérien. </a:t>
            </a:r>
            <a:br>
              <a:rPr lang="fr-FR" sz="4000" dirty="0" smtClean="0"/>
            </a:br>
            <a:r>
              <a:rPr lang="fr-FR" sz="4000" dirty="0" smtClean="0"/>
              <a:t/>
            </a:r>
            <a:br>
              <a:rPr lang="fr-FR" sz="4000" dirty="0" smtClean="0"/>
            </a:br>
            <a:r>
              <a:rPr lang="fr-FR" sz="3400" b="1" dirty="0" smtClean="0"/>
              <a:t>Spectre</a:t>
            </a:r>
            <a:r>
              <a:rPr lang="fr-FR" sz="3400" dirty="0" smtClean="0"/>
              <a:t> large : cocci et bacilles à Gram positif</a:t>
            </a:r>
            <a:r>
              <a:rPr lang="fr-FR" sz="3400" b="1" dirty="0" smtClean="0"/>
              <a:t> (sauf les streptocoques)</a:t>
            </a:r>
            <a:r>
              <a:rPr lang="fr-FR" sz="3400" dirty="0" smtClean="0"/>
              <a:t> ; cocci et bacilles à Gram négatif, mycobactéries.</a:t>
            </a:r>
          </a:p>
          <a:p>
            <a:pPr>
              <a:buNone/>
            </a:pPr>
            <a:endParaRPr lang="fr-FR" sz="3400" dirty="0" smtClean="0"/>
          </a:p>
          <a:p>
            <a:pPr>
              <a:buNone/>
            </a:pPr>
            <a:r>
              <a:rPr lang="fr-FR" sz="3400" i="1" dirty="0" smtClean="0"/>
              <a:t> </a:t>
            </a:r>
            <a:r>
              <a:rPr lang="fr-FR" sz="3400" b="1" i="1" u="sng" dirty="0" smtClean="0">
                <a:solidFill>
                  <a:srgbClr val="FF0000"/>
                </a:solidFill>
              </a:rPr>
              <a:t>Toutes les bactéries anaérobies sont résistantes</a:t>
            </a:r>
            <a:r>
              <a:rPr lang="fr-FR" sz="3400" i="1" u="sng" dirty="0" smtClean="0">
                <a:solidFill>
                  <a:srgbClr val="FF0000"/>
                </a:solidFill>
              </a:rPr>
              <a:t>.(</a:t>
            </a:r>
            <a:r>
              <a:rPr lang="fr-FR" sz="3400" i="1" dirty="0" smtClean="0">
                <a:solidFill>
                  <a:srgbClr val="FF0000"/>
                </a:solidFill>
              </a:rPr>
              <a:t>Clostridium)</a:t>
            </a:r>
            <a:r>
              <a:rPr lang="fr-FR" sz="3400" dirty="0" smtClean="0"/>
              <a:t/>
            </a:r>
            <a:br>
              <a:rPr lang="fr-FR" sz="3400" dirty="0" smtClean="0"/>
            </a:br>
            <a:r>
              <a:rPr lang="fr-FR" sz="3400" dirty="0" smtClean="0"/>
              <a:t/>
            </a:r>
            <a:br>
              <a:rPr lang="fr-FR" sz="3400" dirty="0" smtClean="0"/>
            </a:br>
            <a:r>
              <a:rPr lang="fr-FR" sz="3400" dirty="0" smtClean="0"/>
              <a:t>·Streptomycine: </a:t>
            </a:r>
            <a:r>
              <a:rPr lang="fr-FR" sz="3400" i="1" dirty="0" smtClean="0"/>
              <a:t>Streptomycine</a:t>
            </a:r>
            <a:r>
              <a:rPr lang="fr-FR" sz="3400" dirty="0" smtClean="0"/>
              <a:t> </a:t>
            </a:r>
            <a:r>
              <a:rPr lang="fr-FR" sz="3400" i="1" dirty="0" smtClean="0"/>
              <a:t>Diamant</a:t>
            </a:r>
            <a:r>
              <a:rPr lang="fr-FR" sz="3400" dirty="0" smtClean="0"/>
              <a:t/>
            </a:r>
            <a:br>
              <a:rPr lang="fr-FR" sz="3400" dirty="0" smtClean="0"/>
            </a:br>
            <a:r>
              <a:rPr lang="fr-FR" sz="3400" dirty="0" smtClean="0"/>
              <a:t>·</a:t>
            </a:r>
            <a:r>
              <a:rPr lang="fr-FR" sz="3400" dirty="0" err="1" smtClean="0"/>
              <a:t>Kanamycine</a:t>
            </a:r>
            <a:r>
              <a:rPr lang="fr-FR" sz="3400" dirty="0" smtClean="0"/>
              <a:t/>
            </a:r>
            <a:br>
              <a:rPr lang="fr-FR" sz="3400" dirty="0" smtClean="0"/>
            </a:br>
            <a:r>
              <a:rPr lang="fr-FR" sz="3400" dirty="0" smtClean="0"/>
              <a:t>·</a:t>
            </a:r>
            <a:r>
              <a:rPr lang="fr-FR" sz="3400" dirty="0" err="1" smtClean="0"/>
              <a:t>Tobramycine</a:t>
            </a:r>
            <a:r>
              <a:rPr lang="fr-FR" sz="3400" dirty="0" smtClean="0"/>
              <a:t>:</a:t>
            </a:r>
            <a:r>
              <a:rPr lang="fr-FR" sz="3400" i="1" dirty="0" smtClean="0"/>
              <a:t> </a:t>
            </a:r>
            <a:r>
              <a:rPr lang="fr-FR" sz="3400" i="1" dirty="0" err="1" smtClean="0"/>
              <a:t>Tobrex</a:t>
            </a:r>
            <a:r>
              <a:rPr lang="fr-FR" sz="3400" dirty="0" smtClean="0"/>
              <a:t/>
            </a:r>
            <a:br>
              <a:rPr lang="fr-FR" sz="3400" dirty="0" smtClean="0"/>
            </a:br>
            <a:r>
              <a:rPr lang="fr-FR" sz="3400" dirty="0" smtClean="0"/>
              <a:t>·</a:t>
            </a:r>
            <a:r>
              <a:rPr lang="fr-FR" sz="3400" dirty="0" err="1" smtClean="0"/>
              <a:t>Amikacine</a:t>
            </a:r>
            <a:r>
              <a:rPr lang="fr-FR" sz="3400" dirty="0" smtClean="0"/>
              <a:t>: </a:t>
            </a:r>
            <a:r>
              <a:rPr lang="fr-FR" sz="3400" i="1" dirty="0" err="1" smtClean="0"/>
              <a:t>Amiklin</a:t>
            </a:r>
            <a:r>
              <a:rPr lang="fr-FR" sz="3400" dirty="0" smtClean="0"/>
              <a:t> (H)  </a:t>
            </a:r>
            <a:br>
              <a:rPr lang="fr-FR" sz="3400" dirty="0" smtClean="0"/>
            </a:br>
            <a:r>
              <a:rPr lang="fr-FR" sz="3400" dirty="0" err="1" smtClean="0"/>
              <a:t>Spectinomycine</a:t>
            </a:r>
            <a:r>
              <a:rPr lang="fr-FR" sz="3400" dirty="0" smtClean="0"/>
              <a:t>:</a:t>
            </a:r>
            <a:r>
              <a:rPr lang="fr-FR" sz="3400" dirty="0" smtClean="0"/>
              <a:t/>
            </a:r>
            <a:br>
              <a:rPr lang="fr-FR" sz="3400" dirty="0" smtClean="0"/>
            </a:br>
            <a:endParaRPr lang="fr-FR" sz="3400" dirty="0" smtClean="0"/>
          </a:p>
          <a:p>
            <a:pPr>
              <a:buNone/>
            </a:pPr>
            <a:r>
              <a:rPr lang="fr-FR" sz="3600" b="1" dirty="0">
                <a:solidFill>
                  <a:srgbClr val="FF0000"/>
                </a:solidFill>
              </a:rPr>
              <a:t>Précautions d’emploi: </a:t>
            </a:r>
          </a:p>
          <a:p>
            <a:pPr>
              <a:buNone/>
            </a:pPr>
            <a:r>
              <a:rPr lang="fr-FR" sz="3600" dirty="0"/>
              <a:t>Substances </a:t>
            </a:r>
            <a:r>
              <a:rPr lang="fr-FR" sz="3600" dirty="0" err="1"/>
              <a:t>ototoxiques</a:t>
            </a:r>
            <a:r>
              <a:rPr lang="fr-FR" sz="3600" dirty="0"/>
              <a:t> et </a:t>
            </a:r>
            <a:r>
              <a:rPr lang="fr-FR" sz="3600" dirty="0" err="1"/>
              <a:t>néphrotoxiques</a:t>
            </a:r>
            <a:endParaRPr lang="fr-FR" sz="3600" dirty="0"/>
          </a:p>
          <a:p>
            <a:pPr>
              <a:buNone/>
            </a:pPr>
            <a:r>
              <a:rPr lang="fr-FR" sz="3400" dirty="0" smtClean="0"/>
              <a:t/>
            </a:r>
            <a:br>
              <a:rPr lang="fr-FR" sz="3400" dirty="0" smtClean="0"/>
            </a:br>
            <a:endParaRPr lang="fr-FR" sz="3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214282" y="214290"/>
            <a:ext cx="8643998" cy="6357982"/>
          </a:xfrm>
        </p:spPr>
        <p:txBody>
          <a:bodyPr>
            <a:noAutofit/>
          </a:bodyPr>
          <a:lstStyle/>
          <a:p>
            <a:pPr>
              <a:buNone/>
            </a:pPr>
            <a:endParaRPr lang="fr-FR" sz="3200" dirty="0" smtClean="0"/>
          </a:p>
          <a:p>
            <a:pPr>
              <a:buNone/>
            </a:pPr>
            <a:r>
              <a:rPr lang="fr-FR" sz="3200" b="1" u="sng" dirty="0" smtClean="0">
                <a:solidFill>
                  <a:srgbClr val="FF0000"/>
                </a:solidFill>
              </a:rPr>
              <a:t>II - GROUPE DES "M L S " </a:t>
            </a:r>
          </a:p>
          <a:p>
            <a:r>
              <a:rPr lang="fr-FR" sz="3200" b="1" dirty="0" smtClean="0"/>
              <a:t>Spectre</a:t>
            </a:r>
            <a:r>
              <a:rPr lang="fr-FR" sz="3200" dirty="0" smtClean="0"/>
              <a:t> assez comparable à celui de la pénicilline G : cocci Gram + et -, bacilles Gram +. Totalement inactifs sur les entérobactéries et sur </a:t>
            </a:r>
            <a:r>
              <a:rPr lang="fr-FR" sz="3200" i="1" dirty="0" smtClean="0"/>
              <a:t>Pseudomonas </a:t>
            </a:r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fr-FR" sz="3200" b="1" dirty="0" smtClean="0"/>
              <a:t> </a:t>
            </a:r>
            <a:r>
              <a:rPr lang="fr-FR" sz="1400" dirty="0" smtClean="0"/>
              <a:t/>
            </a:r>
            <a:br>
              <a:rPr lang="fr-FR" sz="1400" dirty="0" smtClean="0"/>
            </a:br>
            <a:endParaRPr lang="fr-FR" sz="1400" dirty="0" smtClean="0"/>
          </a:p>
          <a:p>
            <a:pPr>
              <a:buNone/>
            </a:pPr>
            <a:r>
              <a:rPr lang="fr-FR" sz="1400" dirty="0" smtClean="0"/>
              <a:t/>
            </a:r>
            <a:br>
              <a:rPr lang="fr-FR" sz="1400" dirty="0" smtClean="0"/>
            </a:br>
            <a:endParaRPr lang="fr-FR" sz="1400" dirty="0" smtClean="0"/>
          </a:p>
          <a:p>
            <a:pPr>
              <a:buNone/>
            </a:pPr>
            <a:r>
              <a:rPr lang="fr-FR" sz="1400" dirty="0" smtClean="0"/>
              <a:t/>
            </a:r>
            <a:br>
              <a:rPr lang="fr-FR" sz="1400" dirty="0" smtClean="0"/>
            </a:br>
            <a:r>
              <a:rPr lang="fr-FR" sz="1400" dirty="0" smtClean="0"/>
              <a:t> </a:t>
            </a:r>
            <a:br>
              <a:rPr lang="fr-FR" sz="1400" dirty="0" smtClean="0"/>
            </a:br>
            <a:r>
              <a:rPr lang="fr-FR" sz="1400" dirty="0" smtClean="0"/>
              <a:t/>
            </a:r>
            <a:br>
              <a:rPr lang="fr-FR" sz="1400" dirty="0" smtClean="0"/>
            </a:br>
            <a:endParaRPr lang="fr-FR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214282" y="214290"/>
            <a:ext cx="8643998" cy="6429420"/>
          </a:xfrm>
        </p:spPr>
        <p:txBody>
          <a:bodyPr>
            <a:normAutofit lnSpcReduction="10000"/>
          </a:bodyPr>
          <a:lstStyle/>
          <a:p>
            <a:r>
              <a:rPr lang="fr-FR" b="1" dirty="0" smtClean="0">
                <a:solidFill>
                  <a:srgbClr val="FF0000"/>
                </a:solidFill>
              </a:rPr>
              <a:t>MACROLIDES</a:t>
            </a:r>
            <a:endParaRPr lang="fr-FR" dirty="0" smtClean="0"/>
          </a:p>
          <a:p>
            <a:pPr lvl="1"/>
            <a:r>
              <a:rPr lang="fr-FR" sz="2400" dirty="0" err="1" smtClean="0"/>
              <a:t>Spiramycine</a:t>
            </a:r>
            <a:r>
              <a:rPr lang="fr-FR" sz="2400" dirty="0" smtClean="0"/>
              <a:t> : </a:t>
            </a:r>
            <a:r>
              <a:rPr lang="fr-FR" sz="2400" i="1" dirty="0" err="1" smtClean="0"/>
              <a:t>Rovamycine</a:t>
            </a:r>
            <a:r>
              <a:rPr lang="fr-FR" sz="2400" i="1" dirty="0" smtClean="0"/>
              <a:t> </a:t>
            </a:r>
            <a:endParaRPr lang="fr-FR" sz="2400" dirty="0" smtClean="0"/>
          </a:p>
          <a:p>
            <a:pPr lvl="1"/>
            <a:r>
              <a:rPr lang="fr-FR" sz="2400" dirty="0" err="1" smtClean="0"/>
              <a:t>Josamycine</a:t>
            </a:r>
            <a:r>
              <a:rPr lang="fr-FR" sz="2400" dirty="0" smtClean="0"/>
              <a:t> : </a:t>
            </a:r>
            <a:r>
              <a:rPr lang="fr-FR" sz="2400" i="1" dirty="0" err="1" smtClean="0"/>
              <a:t>Josacine</a:t>
            </a:r>
            <a:endParaRPr lang="fr-FR" sz="2400" dirty="0" smtClean="0"/>
          </a:p>
          <a:p>
            <a:pPr lvl="1"/>
            <a:r>
              <a:rPr lang="fr-FR" sz="2400" dirty="0" err="1" smtClean="0"/>
              <a:t>Azithromycine</a:t>
            </a:r>
            <a:r>
              <a:rPr lang="fr-FR" sz="2400" dirty="0" smtClean="0"/>
              <a:t> : </a:t>
            </a:r>
            <a:r>
              <a:rPr lang="fr-FR" sz="2400" i="1" dirty="0" err="1" smtClean="0"/>
              <a:t>Zithromax</a:t>
            </a:r>
            <a:r>
              <a:rPr lang="fr-FR" sz="2400" dirty="0" smtClean="0"/>
              <a:t>  </a:t>
            </a:r>
            <a:endParaRPr lang="fr-FR" sz="2400" b="1" dirty="0" smtClean="0"/>
          </a:p>
          <a:p>
            <a:pPr lvl="1">
              <a:buNone/>
            </a:pPr>
            <a:r>
              <a:rPr lang="fr-FR" sz="2400" b="1" dirty="0" smtClean="0"/>
              <a:t>Indications </a:t>
            </a:r>
            <a:r>
              <a:rPr lang="fr-FR" sz="2400" b="1" dirty="0" smtClean="0"/>
              <a:t>principales: </a:t>
            </a:r>
          </a:p>
          <a:p>
            <a:pPr lvl="1">
              <a:buFont typeface="Arial" pitchFamily="34" charset="0"/>
              <a:buChar char="•"/>
            </a:pPr>
            <a:r>
              <a:rPr lang="fr-FR" sz="2400" dirty="0" smtClean="0"/>
              <a:t>Angines aigues: en 2</a:t>
            </a:r>
            <a:r>
              <a:rPr lang="fr-FR" sz="2400" baseline="30000" dirty="0" smtClean="0"/>
              <a:t>ème</a:t>
            </a:r>
            <a:r>
              <a:rPr lang="fr-FR" sz="2400" dirty="0" smtClean="0"/>
              <a:t> intention lors d’intolérance à la pénicilline</a:t>
            </a:r>
          </a:p>
          <a:p>
            <a:pPr lvl="1">
              <a:buFont typeface="Arial" pitchFamily="34" charset="0"/>
              <a:buChar char="•"/>
            </a:pPr>
            <a:r>
              <a:rPr lang="fr-FR" sz="2400" dirty="0" smtClean="0"/>
              <a:t>Infections bronchiques et pulmonaires à germes intracellulaires</a:t>
            </a:r>
          </a:p>
          <a:p>
            <a:pPr lvl="1">
              <a:buFont typeface="Arial" pitchFamily="34" charset="0"/>
              <a:buChar char="•"/>
            </a:pPr>
            <a:r>
              <a:rPr lang="fr-FR" sz="2400" dirty="0" smtClean="0"/>
              <a:t>Infections urogénitales </a:t>
            </a:r>
            <a:endParaRPr lang="fr-FR" sz="2400" dirty="0" smtClean="0"/>
          </a:p>
          <a:p>
            <a:pPr lvl="1">
              <a:buFont typeface="Arial" pitchFamily="34" charset="0"/>
              <a:buChar char="•"/>
            </a:pPr>
            <a:r>
              <a:rPr lang="fr-FR" sz="2400" dirty="0" smtClean="0"/>
              <a:t>Eradication </a:t>
            </a:r>
            <a:r>
              <a:rPr lang="fr-FR" sz="2400" dirty="0" smtClean="0"/>
              <a:t>d’</a:t>
            </a:r>
            <a:r>
              <a:rPr lang="fr-FR" sz="2400" dirty="0" err="1" smtClean="0"/>
              <a:t>Helicobacter</a:t>
            </a:r>
            <a:r>
              <a:rPr lang="fr-FR" sz="2400" dirty="0" smtClean="0"/>
              <a:t> </a:t>
            </a:r>
            <a:r>
              <a:rPr lang="fr-FR" sz="2400" dirty="0" err="1" smtClean="0"/>
              <a:t>pylori</a:t>
            </a:r>
            <a:r>
              <a:rPr lang="fr-FR" sz="2400" dirty="0" smtClean="0"/>
              <a:t> 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 smtClean="0"/>
          </a:p>
          <a:p>
            <a:r>
              <a:rPr lang="fr-FR" b="1" dirty="0" smtClean="0">
                <a:solidFill>
                  <a:srgbClr val="FF0000"/>
                </a:solidFill>
              </a:rPr>
              <a:t>LINCOSAMIDES</a:t>
            </a:r>
            <a:endParaRPr lang="fr-FR" dirty="0"/>
          </a:p>
          <a:p>
            <a:pPr lvl="1"/>
            <a:r>
              <a:rPr lang="fr-FR" sz="2400" dirty="0" err="1"/>
              <a:t>Lincomycine</a:t>
            </a:r>
            <a:r>
              <a:rPr lang="fr-FR" sz="2400" dirty="0"/>
              <a:t> :</a:t>
            </a:r>
            <a:r>
              <a:rPr lang="fr-FR" sz="2400" i="1" dirty="0" err="1"/>
              <a:t>Lincocine</a:t>
            </a:r>
            <a:r>
              <a:rPr lang="fr-FR" sz="2400" i="1" dirty="0"/>
              <a:t> </a:t>
            </a:r>
            <a:r>
              <a:rPr lang="fr-FR" sz="2400" dirty="0"/>
              <a:t>1966</a:t>
            </a:r>
            <a:br>
              <a:rPr lang="fr-FR" sz="2400" dirty="0"/>
            </a:br>
            <a:endParaRPr lang="fr-FR" sz="2400" dirty="0"/>
          </a:p>
          <a:p>
            <a:pPr lvl="1"/>
            <a:r>
              <a:rPr lang="fr-FR" sz="2400" dirty="0"/>
              <a:t>Clindamycine : </a:t>
            </a:r>
            <a:r>
              <a:rPr lang="fr-FR" sz="2400" i="1" dirty="0" err="1"/>
              <a:t>Dalacine</a:t>
            </a:r>
            <a:r>
              <a:rPr lang="fr-FR" sz="2400" i="1" dirty="0"/>
              <a:t> </a:t>
            </a:r>
            <a:r>
              <a:rPr lang="fr-FR" sz="2400" dirty="0" smtClean="0"/>
              <a:t>1972</a:t>
            </a:r>
            <a:endParaRPr lang="fr-FR" sz="2400" dirty="0" smtClean="0"/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214282" y="214290"/>
            <a:ext cx="8715436" cy="64294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r-FR" b="1" dirty="0" smtClean="0">
                <a:solidFill>
                  <a:srgbClr val="FF0000"/>
                </a:solidFill>
              </a:rPr>
              <a:t>SYNERGISTINES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1/ </a:t>
            </a:r>
            <a:r>
              <a:rPr lang="fr-FR" b="1" u="sng" dirty="0" smtClean="0"/>
              <a:t>utilisés comme antistaphylococciques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·</a:t>
            </a:r>
            <a:r>
              <a:rPr lang="fr-FR" dirty="0" err="1" smtClean="0"/>
              <a:t>Virginiamycine</a:t>
            </a:r>
            <a:r>
              <a:rPr lang="fr-FR" dirty="0" smtClean="0"/>
              <a:t>: </a:t>
            </a:r>
            <a:r>
              <a:rPr lang="fr-FR" i="1" dirty="0" err="1" smtClean="0"/>
              <a:t>Staphylomycine</a:t>
            </a:r>
            <a:r>
              <a:rPr lang="fr-FR" i="1" dirty="0" smtClean="0"/>
              <a:t> </a:t>
            </a:r>
            <a:r>
              <a:rPr lang="fr-FR" dirty="0" smtClean="0"/>
              <a:t>1963</a:t>
            </a:r>
            <a:br>
              <a:rPr lang="fr-FR" dirty="0" smtClean="0"/>
            </a:br>
            <a:r>
              <a:rPr lang="fr-FR" dirty="0" smtClean="0"/>
              <a:t>·Pristinamycine: </a:t>
            </a:r>
            <a:r>
              <a:rPr lang="fr-FR" i="1" dirty="0" err="1" smtClean="0"/>
              <a:t>Pyostacine</a:t>
            </a:r>
            <a:r>
              <a:rPr lang="fr-FR" dirty="0" smtClean="0"/>
              <a:t> 1973 </a:t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2/ </a:t>
            </a:r>
            <a:r>
              <a:rPr lang="fr-FR" b="1" u="sng" dirty="0" smtClean="0"/>
              <a:t>ou en cas d'infections à bactéries Gram +</a:t>
            </a:r>
            <a:r>
              <a:rPr lang="fr-FR" dirty="0" smtClean="0"/>
              <a:t> résistantes aux autres antibiotiques dans les indications suivantes :</a:t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o pneumonies nosocomiales</a:t>
            </a:r>
            <a:br>
              <a:rPr lang="fr-FR" dirty="0" smtClean="0"/>
            </a:br>
            <a:r>
              <a:rPr lang="fr-FR" dirty="0" smtClean="0"/>
              <a:t>o infections de la peau et des tissus </a:t>
            </a:r>
            <a:r>
              <a:rPr lang="fr-FR" dirty="0" smtClean="0"/>
              <a:t>mous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b="1" dirty="0" smtClean="0"/>
              <a:t>· </a:t>
            </a:r>
            <a:r>
              <a:rPr lang="fr-FR" b="1" dirty="0" err="1" smtClean="0"/>
              <a:t>Dalfopristine-Quinupristine</a:t>
            </a:r>
            <a:r>
              <a:rPr lang="fr-FR" b="1" dirty="0" smtClean="0"/>
              <a:t>: </a:t>
            </a:r>
            <a:r>
              <a:rPr lang="fr-FR" b="1" i="1" dirty="0" err="1" smtClean="0"/>
              <a:t>Synercid</a:t>
            </a:r>
            <a:r>
              <a:rPr lang="fr-FR" b="1" i="1" dirty="0" smtClean="0"/>
              <a:t> </a:t>
            </a:r>
            <a:r>
              <a:rPr lang="fr-FR" b="1" dirty="0" smtClean="0"/>
              <a:t>2000</a:t>
            </a:r>
            <a:br>
              <a:rPr lang="fr-FR" b="1" dirty="0" smtClean="0"/>
            </a:br>
            <a:r>
              <a:rPr lang="fr-FR" b="1" dirty="0" smtClean="0"/>
              <a:t/>
            </a:r>
            <a:br>
              <a:rPr lang="fr-FR" b="1" dirty="0" smtClean="0"/>
            </a:br>
            <a:endParaRPr lang="fr-F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214282" y="214290"/>
            <a:ext cx="8715436" cy="64294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r-FR" b="1" u="sng" dirty="0" smtClean="0">
                <a:solidFill>
                  <a:srgbClr val="FF0000"/>
                </a:solidFill>
              </a:rPr>
              <a:t>III – PHÉNICOLÉS: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sz="2400" b="1" dirty="0" smtClean="0"/>
              <a:t>Spectre</a:t>
            </a:r>
            <a:r>
              <a:rPr lang="fr-FR" sz="2400" dirty="0" smtClean="0"/>
              <a:t> large y compris rickettsies et </a:t>
            </a:r>
            <a:r>
              <a:rPr lang="fr-FR" sz="2400" dirty="0" err="1" smtClean="0"/>
              <a:t>chlamydiales</a:t>
            </a: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dirty="0" smtClean="0"/>
              <a:t>· Chloramphénicol: </a:t>
            </a:r>
            <a:r>
              <a:rPr lang="fr-FR" sz="2400" i="1" dirty="0" err="1" smtClean="0"/>
              <a:t>Tifomycine</a:t>
            </a:r>
            <a:r>
              <a:rPr lang="fr-FR" sz="2400" i="1" dirty="0" smtClean="0"/>
              <a:t> </a:t>
            </a: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dirty="0" smtClean="0"/>
              <a:t>· </a:t>
            </a:r>
            <a:r>
              <a:rPr lang="fr-FR" sz="2400" dirty="0" err="1" smtClean="0"/>
              <a:t>Thiamphénicol</a:t>
            </a:r>
            <a:r>
              <a:rPr lang="fr-FR" sz="2400" dirty="0" smtClean="0"/>
              <a:t>: </a:t>
            </a:r>
            <a:r>
              <a:rPr lang="fr-FR" sz="2400" i="1" dirty="0" err="1" smtClean="0"/>
              <a:t>Thiophénicol</a:t>
            </a:r>
            <a:r>
              <a:rPr lang="fr-FR" sz="2400" i="1" dirty="0" smtClean="0"/>
              <a:t>  </a:t>
            </a:r>
            <a:endParaRPr lang="fr-FR" sz="2400" dirty="0" smtClean="0"/>
          </a:p>
          <a:p>
            <a:pPr>
              <a:buNone/>
            </a:pPr>
            <a:endParaRPr lang="fr-FR" sz="2400" dirty="0" smtClean="0"/>
          </a:p>
          <a:p>
            <a:pPr>
              <a:buNone/>
            </a:pPr>
            <a:r>
              <a:rPr lang="fr-FR" sz="2400" dirty="0" smtClean="0"/>
              <a:t>   Toxicité hématologique(chloramphénicol): anémie aplasique mortelle </a:t>
            </a:r>
          </a:p>
          <a:p>
            <a:pPr>
              <a:buNone/>
            </a:pPr>
            <a:r>
              <a:rPr lang="fr-FR" sz="2400" b="1" dirty="0" smtClean="0"/>
              <a:t>Indications:</a:t>
            </a:r>
          </a:p>
          <a:p>
            <a:pPr>
              <a:buNone/>
            </a:pPr>
            <a:r>
              <a:rPr lang="fr-FR" sz="2400" dirty="0" smtClean="0"/>
              <a:t>     Largement utilisés dans le TRT des salmonelloses et dans les infections neuro-méningées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214282" y="214290"/>
            <a:ext cx="8643998" cy="64294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r-FR" b="1" u="sng" dirty="0" smtClean="0">
                <a:solidFill>
                  <a:srgbClr val="FF0000"/>
                </a:solidFill>
              </a:rPr>
              <a:t>IV – TÉTRACYCLINES: 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sz="2400" b="1" dirty="0" smtClean="0"/>
              <a:t>Spectre</a:t>
            </a:r>
            <a:r>
              <a:rPr lang="fr-FR" sz="2400" dirty="0" smtClean="0"/>
              <a:t> large mais résistances fréquentes. Actives sur les germes à développement </a:t>
            </a:r>
            <a:r>
              <a:rPr lang="fr-FR" sz="2400" dirty="0" smtClean="0"/>
              <a:t>intracellulaire</a:t>
            </a:r>
          </a:p>
          <a:p>
            <a:pPr>
              <a:buNone/>
            </a:pP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b="1" dirty="0" smtClean="0"/>
              <a:t>La première génération: (d’origine naturelle)</a:t>
            </a: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dirty="0" smtClean="0"/>
              <a:t>· </a:t>
            </a:r>
            <a:r>
              <a:rPr lang="fr-FR" sz="2400" dirty="0" smtClean="0"/>
              <a:t>Tétracycline</a:t>
            </a:r>
          </a:p>
          <a:p>
            <a:pPr>
              <a:buNone/>
            </a:pPr>
            <a:r>
              <a:rPr lang="fr-FR" dirty="0"/>
              <a:t>	 </a:t>
            </a:r>
            <a:r>
              <a:rPr lang="fr-FR" sz="2400" dirty="0" smtClean="0"/>
              <a:t>. </a:t>
            </a:r>
            <a:r>
              <a:rPr lang="fr-FR" sz="2400" dirty="0" err="1" smtClean="0"/>
              <a:t>Chlortétracycline</a:t>
            </a:r>
            <a:r>
              <a:rPr lang="fr-FR" sz="2400" dirty="0" smtClean="0"/>
              <a:t>: Auréomycine</a:t>
            </a:r>
          </a:p>
          <a:p>
            <a:pPr>
              <a:buNone/>
            </a:pPr>
            <a:r>
              <a:rPr lang="fr-FR" sz="2400" dirty="0" smtClean="0"/>
              <a:t>     . </a:t>
            </a:r>
            <a:r>
              <a:rPr lang="fr-FR" sz="2400" dirty="0" err="1" smtClean="0"/>
              <a:t>Oxytétracycline</a:t>
            </a:r>
            <a:r>
              <a:rPr lang="fr-FR" sz="2400" dirty="0" smtClean="0"/>
              <a:t> </a:t>
            </a:r>
            <a:endParaRPr lang="fr-FR" sz="2400" dirty="0" smtClean="0"/>
          </a:p>
          <a:p>
            <a:pPr>
              <a:buNone/>
            </a:pPr>
            <a:endParaRPr lang="fr-FR" sz="2400" dirty="0" smtClean="0"/>
          </a:p>
          <a:p>
            <a:pPr>
              <a:buNone/>
            </a:pPr>
            <a:r>
              <a:rPr lang="fr-FR" sz="2400" dirty="0" smtClean="0"/>
              <a:t>      </a:t>
            </a:r>
            <a:r>
              <a:rPr lang="fr-FR" sz="2400" b="1" dirty="0" smtClean="0"/>
              <a:t>La deuxième génération: (d’origine semi-synthétique)</a:t>
            </a: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dirty="0" smtClean="0"/>
              <a:t>· </a:t>
            </a:r>
            <a:r>
              <a:rPr lang="fr-FR" sz="2400" dirty="0" err="1" smtClean="0"/>
              <a:t>Doxycycline</a:t>
            </a: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dirty="0" smtClean="0"/>
              <a:t>·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ce réservé du contenu 3"/>
          <p:cNvGraphicFramePr>
            <a:graphicFrameLocks noGrp="1"/>
          </p:cNvGraphicFramePr>
          <p:nvPr>
            <p:ph sz="quarter" idx="1"/>
          </p:nvPr>
        </p:nvGraphicFramePr>
        <p:xfrm>
          <a:off x="214282" y="500042"/>
          <a:ext cx="8643938" cy="5429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1969"/>
                <a:gridCol w="4321969"/>
              </a:tblGrid>
              <a:tr h="45244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b="1" dirty="0">
                          <a:solidFill>
                            <a:srgbClr val="FF0000"/>
                          </a:solidFill>
                        </a:rPr>
                        <a:t>Antibiotiques  bactéricide</a:t>
                      </a:r>
                      <a:endParaRPr lang="fr-FR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b="1" dirty="0">
                          <a:solidFill>
                            <a:srgbClr val="FF0000"/>
                          </a:solidFill>
                        </a:rPr>
                        <a:t>Antibiotique bactériostatique</a:t>
                      </a:r>
                      <a:endParaRPr lang="fr-FR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4524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500" dirty="0" smtClean="0"/>
                        <a:t>Bêta-lactamines</a:t>
                      </a:r>
                      <a:endParaRPr lang="fr-FR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6000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500" dirty="0" smtClean="0"/>
                        <a:t>Phénicolés</a:t>
                      </a:r>
                      <a:endParaRPr lang="fr-FR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60000" marR="68580" marT="0" marB="0"/>
                </a:tc>
              </a:tr>
              <a:tr h="4524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500" dirty="0"/>
                        <a:t>Fosfomycine</a:t>
                      </a:r>
                      <a:endParaRPr lang="fr-FR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6000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500" dirty="0"/>
                        <a:t>Tétracyclines</a:t>
                      </a:r>
                      <a:endParaRPr lang="fr-FR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60000" marR="68580" marT="0" marB="0"/>
                </a:tc>
              </a:tr>
              <a:tr h="4524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500" dirty="0"/>
                        <a:t>Glycopeptides</a:t>
                      </a:r>
                      <a:endParaRPr lang="fr-FR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6000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500" dirty="0"/>
                        <a:t>Macrolides</a:t>
                      </a:r>
                      <a:endParaRPr lang="fr-FR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60000" marR="68580" marT="0" marB="0"/>
                </a:tc>
              </a:tr>
              <a:tr h="4524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500" dirty="0"/>
                        <a:t>Aminosides</a:t>
                      </a:r>
                      <a:endParaRPr lang="fr-FR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6000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500" dirty="0"/>
                        <a:t>Nitrofuranes</a:t>
                      </a:r>
                      <a:endParaRPr lang="fr-FR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60000" marR="68580" marT="0" marB="0"/>
                </a:tc>
              </a:tr>
              <a:tr h="4524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500" dirty="0"/>
                        <a:t>Streptogramines</a:t>
                      </a:r>
                      <a:endParaRPr lang="fr-FR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6000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500" dirty="0"/>
                        <a:t>Acide fusidique</a:t>
                      </a:r>
                      <a:endParaRPr lang="fr-FR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60000" marR="68580" marT="0" marB="0"/>
                </a:tc>
              </a:tr>
              <a:tr h="4524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500" dirty="0"/>
                        <a:t>Sulfamides</a:t>
                      </a:r>
                      <a:endParaRPr lang="fr-FR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6000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500" dirty="0"/>
                        <a:t>Sulfamides</a:t>
                      </a:r>
                      <a:endParaRPr lang="fr-FR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60000" marR="68580" marT="0" marB="0"/>
                </a:tc>
              </a:tr>
              <a:tr h="4524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500" dirty="0"/>
                        <a:t>Quinolones</a:t>
                      </a:r>
                      <a:endParaRPr lang="fr-FR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6000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5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360000" marR="68580" marT="0" marB="0"/>
                </a:tc>
              </a:tr>
              <a:tr h="4524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500" dirty="0" smtClean="0"/>
                        <a:t>Rifampicine </a:t>
                      </a:r>
                      <a:r>
                        <a:rPr lang="fr-FR" sz="1500" dirty="0"/>
                        <a:t>isoniazide</a:t>
                      </a:r>
                      <a:endParaRPr lang="fr-FR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6000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5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360000" marR="68580" marT="0" marB="0"/>
                </a:tc>
              </a:tr>
              <a:tr h="4524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500" dirty="0"/>
                        <a:t>Pyrazinamide</a:t>
                      </a:r>
                      <a:endParaRPr lang="fr-FR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6000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5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360000" marR="68580" marT="0" marB="0"/>
                </a:tc>
              </a:tr>
              <a:tr h="4524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500" dirty="0"/>
                        <a:t>Nitro-imidazoles</a:t>
                      </a:r>
                      <a:endParaRPr lang="fr-FR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6000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5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360000" marR="68580" marT="0" marB="0"/>
                </a:tc>
              </a:tr>
              <a:tr h="4524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500" dirty="0"/>
                        <a:t>Polymyxine</a:t>
                      </a:r>
                      <a:endParaRPr lang="fr-FR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36000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5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Arial"/>
                      </a:endParaRPr>
                    </a:p>
                  </a:txBody>
                  <a:tcPr marL="36000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214282" y="214290"/>
            <a:ext cx="8715436" cy="64294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r-FR" b="1" u="sng" dirty="0" smtClean="0">
                <a:solidFill>
                  <a:srgbClr val="FF0000"/>
                </a:solidFill>
              </a:rPr>
              <a:t>V - ACIDE FUSIDIQUE: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sz="2400" dirty="0" smtClean="0"/>
              <a:t>utilisé </a:t>
            </a:r>
            <a:r>
              <a:rPr lang="fr-FR" sz="2400" dirty="0" smtClean="0"/>
              <a:t>comme </a:t>
            </a:r>
            <a:r>
              <a:rPr lang="fr-FR" sz="2400" dirty="0" err="1" smtClean="0"/>
              <a:t>antistaphylococcique</a:t>
            </a: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dirty="0" smtClean="0"/>
              <a:t>· </a:t>
            </a:r>
            <a:r>
              <a:rPr lang="fr-FR" b="1" u="sng" dirty="0" smtClean="0">
                <a:solidFill>
                  <a:srgbClr val="FF0000"/>
                </a:solidFill>
              </a:rPr>
              <a:t>VI </a:t>
            </a:r>
            <a:r>
              <a:rPr lang="fr-FR" b="1" u="sng" dirty="0" smtClean="0">
                <a:solidFill>
                  <a:srgbClr val="FF0000"/>
                </a:solidFill>
              </a:rPr>
              <a:t>– OXAZOLIDINONES: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traitements </a:t>
            </a:r>
            <a:r>
              <a:rPr lang="fr-FR" dirty="0" smtClean="0"/>
              <a:t>des infections à Gram + résistants aux traitements habituels.</a:t>
            </a:r>
            <a:br>
              <a:rPr lang="fr-FR" dirty="0" smtClean="0"/>
            </a:br>
            <a:r>
              <a:rPr lang="fr-FR" dirty="0" smtClean="0"/>
              <a:t>· </a:t>
            </a:r>
            <a:r>
              <a:rPr lang="fr-FR" dirty="0" err="1" smtClean="0"/>
              <a:t>Linézolide</a:t>
            </a:r>
            <a:r>
              <a:rPr lang="fr-FR" dirty="0" smtClean="0"/>
              <a:t>: </a:t>
            </a:r>
            <a:r>
              <a:rPr lang="fr-FR" i="1" dirty="0" err="1" smtClean="0"/>
              <a:t>Zyvoxid</a:t>
            </a:r>
            <a:r>
              <a:rPr lang="fr-FR" i="1" dirty="0" smtClean="0"/>
              <a:t> </a:t>
            </a:r>
            <a:r>
              <a:rPr lang="fr-FR" dirty="0" smtClean="0"/>
              <a:t>2001</a:t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 </a:t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214282" y="214290"/>
            <a:ext cx="8715436" cy="635798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sz="4000" b="1" dirty="0" smtClean="0">
                <a:solidFill>
                  <a:srgbClr val="FF0000"/>
                </a:solidFill>
              </a:rPr>
              <a:t>4</a:t>
            </a:r>
            <a:r>
              <a:rPr lang="fr-FR" sz="4000" b="1" baseline="30000" dirty="0" smtClean="0">
                <a:solidFill>
                  <a:srgbClr val="FF0000"/>
                </a:solidFill>
              </a:rPr>
              <a:t>ème</a:t>
            </a:r>
            <a:r>
              <a:rPr lang="fr-FR" sz="4000" b="1" dirty="0" smtClean="0">
                <a:solidFill>
                  <a:srgbClr val="FF0000"/>
                </a:solidFill>
              </a:rPr>
              <a:t> cible: BLOCAGE DE L’ARN-POLYMERASE </a:t>
            </a:r>
          </a:p>
          <a:p>
            <a:pPr>
              <a:buNone/>
            </a:pPr>
            <a:r>
              <a:rPr lang="fr-FR" sz="2400" b="1" u="sng" dirty="0" smtClean="0">
                <a:solidFill>
                  <a:srgbClr val="FF0000"/>
                </a:solidFill>
              </a:rPr>
              <a:t>RIFAMYCINES:</a:t>
            </a: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b="1" dirty="0" smtClean="0"/>
              <a:t>Spectre</a:t>
            </a:r>
            <a:r>
              <a:rPr lang="fr-FR" sz="2400" dirty="0" smtClean="0"/>
              <a:t> </a:t>
            </a:r>
            <a:r>
              <a:rPr lang="fr-FR" sz="2400" dirty="0" smtClean="0"/>
              <a:t>large</a:t>
            </a: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dirty="0" smtClean="0"/>
              <a:t>·</a:t>
            </a:r>
            <a:r>
              <a:rPr lang="fr-FR" sz="2400" dirty="0" err="1" smtClean="0"/>
              <a:t>Rifamycine</a:t>
            </a:r>
            <a:r>
              <a:rPr lang="fr-FR" sz="2400" dirty="0" smtClean="0"/>
              <a:t> </a:t>
            </a: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dirty="0" smtClean="0"/>
              <a:t>·Rifampicine</a:t>
            </a:r>
          </a:p>
          <a:p>
            <a:pPr>
              <a:buNone/>
            </a:pPr>
            <a:r>
              <a:rPr lang="fr-FR" dirty="0"/>
              <a:t>R</a:t>
            </a:r>
            <a:r>
              <a:rPr lang="fr-FR" dirty="0" smtClean="0"/>
              <a:t>isques </a:t>
            </a:r>
            <a:r>
              <a:rPr lang="fr-FR" dirty="0"/>
              <a:t>de toxicité hépatique  sont toutefois associés à son usage. </a:t>
            </a:r>
            <a:endParaRPr lang="fr-FR" b="1" dirty="0"/>
          </a:p>
          <a:p>
            <a:pPr>
              <a:buNone/>
            </a:pPr>
            <a:r>
              <a:rPr lang="fr-FR" b="1" dirty="0"/>
              <a:t>Indications: </a:t>
            </a:r>
            <a:r>
              <a:rPr lang="fr-FR" dirty="0"/>
              <a:t>tuberculose (</a:t>
            </a:r>
            <a:r>
              <a:rPr lang="fr-FR" dirty="0" err="1"/>
              <a:t>polythérapie</a:t>
            </a:r>
            <a:r>
              <a:rPr lang="fr-FR" dirty="0"/>
              <a:t>), lèpre, brucellose, prophylaxie des méningites à méningocoques. </a:t>
            </a:r>
          </a:p>
          <a:p>
            <a:pPr>
              <a:buNone/>
            </a:pP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dirty="0" smtClean="0"/>
              <a:t/>
            </a:r>
            <a:br>
              <a:rPr lang="fr-FR" sz="2400" dirty="0" smtClean="0"/>
            </a:br>
            <a:endParaRPr lang="fr-F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214282" y="214290"/>
            <a:ext cx="8715436" cy="64294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sz="4000" b="1" dirty="0" smtClean="0">
                <a:solidFill>
                  <a:srgbClr val="FF0000"/>
                </a:solidFill>
              </a:rPr>
              <a:t>5</a:t>
            </a:r>
            <a:r>
              <a:rPr lang="fr-FR" sz="4000" b="1" baseline="30000" dirty="0" smtClean="0">
                <a:solidFill>
                  <a:srgbClr val="FF0000"/>
                </a:solidFill>
              </a:rPr>
              <a:t>ème</a:t>
            </a:r>
            <a:r>
              <a:rPr lang="fr-FR" sz="4000" b="1" dirty="0" smtClean="0">
                <a:solidFill>
                  <a:srgbClr val="FF0000"/>
                </a:solidFill>
              </a:rPr>
              <a:t> cible: L’ADN </a:t>
            </a:r>
          </a:p>
          <a:p>
            <a:pPr>
              <a:buNone/>
            </a:pPr>
            <a:r>
              <a:rPr lang="fr-FR" sz="2400" b="1" u="sng" dirty="0" smtClean="0">
                <a:solidFill>
                  <a:srgbClr val="FF0000"/>
                </a:solidFill>
              </a:rPr>
              <a:t>I – QUINOLONES:</a:t>
            </a: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dirty="0" smtClean="0"/>
              <a:t>Inhibent la synthèse  des ADN et </a:t>
            </a:r>
            <a:r>
              <a:rPr lang="fr-FR" sz="2400" dirty="0" err="1" smtClean="0"/>
              <a:t>ARNm</a:t>
            </a:r>
            <a:r>
              <a:rPr lang="fr-FR" sz="2400" dirty="0" smtClean="0"/>
              <a:t> bactériens, en particulier par blocage de l’ADN </a:t>
            </a:r>
            <a:r>
              <a:rPr lang="fr-FR" sz="2400" dirty="0" err="1" smtClean="0"/>
              <a:t>gyrase</a:t>
            </a:r>
            <a:r>
              <a:rPr lang="fr-FR" sz="2400" dirty="0" smtClean="0"/>
              <a:t>. </a:t>
            </a:r>
            <a:br>
              <a:rPr lang="fr-FR" sz="2400" dirty="0" smtClean="0"/>
            </a:br>
            <a:endParaRPr lang="fr-FR" sz="2400" dirty="0" smtClean="0"/>
          </a:p>
          <a:p>
            <a:pPr>
              <a:buNone/>
            </a:pPr>
            <a:r>
              <a:rPr lang="fr-FR" sz="2400" b="1" dirty="0" smtClean="0"/>
              <a:t>    Spectre</a:t>
            </a:r>
            <a:r>
              <a:rPr lang="fr-FR" sz="2400" dirty="0" smtClean="0"/>
              <a:t> limité aux bactéries à Gram négatif à l'exception de </a:t>
            </a:r>
            <a:r>
              <a:rPr lang="fr-FR" sz="2400" i="1" dirty="0" smtClean="0"/>
              <a:t>Pseudomonas</a:t>
            </a:r>
            <a:r>
              <a:rPr lang="fr-FR" sz="2400" dirty="0" smtClean="0"/>
              <a:t> </a:t>
            </a:r>
            <a:r>
              <a:rPr lang="fr-FR" sz="2400" i="1" dirty="0" err="1" smtClean="0"/>
              <a:t>aeruginosa</a:t>
            </a:r>
            <a:r>
              <a:rPr lang="fr-FR" sz="2400" dirty="0" smtClean="0"/>
              <a:t> </a:t>
            </a: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dirty="0" smtClean="0"/>
              <a:t>	</a:t>
            </a:r>
          </a:p>
          <a:p>
            <a:pPr>
              <a:buNone/>
            </a:pPr>
            <a:r>
              <a:rPr lang="fr-FR" b="1" dirty="0" smtClean="0"/>
              <a:t>			</a:t>
            </a:r>
            <a:r>
              <a:rPr lang="fr-FR" sz="2400" b="1" u="sng" dirty="0" smtClean="0"/>
              <a:t>·Acide </a:t>
            </a:r>
            <a:r>
              <a:rPr lang="fr-FR" sz="2400" b="1" u="sng" dirty="0" err="1" smtClean="0"/>
              <a:t>nalidixique</a:t>
            </a:r>
            <a:r>
              <a:rPr lang="fr-FR" sz="2400" b="1" u="sng" dirty="0" smtClean="0"/>
              <a:t> </a:t>
            </a:r>
          </a:p>
          <a:p>
            <a:pPr>
              <a:buNone/>
            </a:pPr>
            <a:r>
              <a:rPr lang="fr-FR" b="1" dirty="0"/>
              <a:t>Indications: </a:t>
            </a:r>
            <a:r>
              <a:rPr lang="fr-FR" dirty="0"/>
              <a:t>limitées aux infections urinaires basses aigues ou récidivantes non compliquées de l’adulte</a:t>
            </a:r>
            <a:endParaRPr lang="fr-FR" sz="2400" b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285720" y="285728"/>
            <a:ext cx="8643998" cy="63579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r-FR" b="1" u="sng" dirty="0" smtClean="0">
                <a:solidFill>
                  <a:srgbClr val="FF0000"/>
                </a:solidFill>
              </a:rPr>
              <a:t>II – FLUOROQUINOLONES: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sz="2400" b="1" dirty="0" smtClean="0"/>
              <a:t>Spectre</a:t>
            </a:r>
            <a:r>
              <a:rPr lang="fr-FR" sz="2400" dirty="0" smtClean="0"/>
              <a:t> </a:t>
            </a:r>
            <a:r>
              <a:rPr lang="fr-FR" dirty="0"/>
              <a:t> </a:t>
            </a:r>
            <a:r>
              <a:rPr lang="fr-FR" dirty="0" smtClean="0"/>
              <a:t>large </a:t>
            </a:r>
          </a:p>
          <a:p>
            <a:pPr>
              <a:buNone/>
            </a:pPr>
            <a:r>
              <a:rPr lang="fr-FR" sz="2400" dirty="0" smtClean="0"/>
              <a:t>     </a:t>
            </a:r>
            <a:r>
              <a:rPr lang="fr-FR" sz="2400" dirty="0" smtClean="0"/>
              <a:t>· </a:t>
            </a:r>
            <a:r>
              <a:rPr lang="fr-FR" sz="2400" dirty="0" smtClean="0"/>
              <a:t>·</a:t>
            </a:r>
            <a:r>
              <a:rPr lang="fr-FR" sz="2400" dirty="0" smtClean="0"/>
              <a:t>Ciprofloxacine: </a:t>
            </a:r>
            <a:r>
              <a:rPr lang="fr-FR" sz="2400" i="1" dirty="0" err="1" smtClean="0"/>
              <a:t>Ciflox</a:t>
            </a:r>
            <a:r>
              <a:rPr lang="fr-FR" sz="2400" dirty="0" smtClean="0"/>
              <a:t> </a:t>
            </a:r>
            <a:r>
              <a:rPr lang="fr-FR" sz="2400" dirty="0" smtClean="0"/>
              <a:t>1988</a:t>
            </a:r>
            <a:endParaRPr lang="fr-FR" sz="2400" dirty="0" smtClean="0"/>
          </a:p>
          <a:p>
            <a:pPr>
              <a:buNone/>
            </a:pPr>
            <a:r>
              <a:rPr lang="fr-FR" b="1" dirty="0"/>
              <a:t>Indications: </a:t>
            </a:r>
            <a:r>
              <a:rPr lang="fr-FR" dirty="0"/>
              <a:t>usage systémique</a:t>
            </a:r>
          </a:p>
          <a:p>
            <a:pPr>
              <a:buNone/>
            </a:pPr>
            <a:r>
              <a:rPr lang="fr-FR" dirty="0"/>
              <a:t>      Infections sévères à bacilles Gram- et à staphylocoques sensibles, dans leurs localisation rénale et urogénitale, y compris prostatique, pelvienne, gynécologique, intestinale, hépatobiliaire, </a:t>
            </a:r>
            <a:r>
              <a:rPr lang="fr-FR" dirty="0" err="1"/>
              <a:t>ostéoarticulaire</a:t>
            </a:r>
            <a:r>
              <a:rPr lang="fr-FR" dirty="0"/>
              <a:t>, cutanée, ORL et respiratoire</a:t>
            </a:r>
            <a:r>
              <a:rPr lang="fr-FR" dirty="0" smtClean="0"/>
              <a:t>.</a:t>
            </a:r>
            <a:endParaRPr lang="fr-F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214282" y="214290"/>
            <a:ext cx="8715436" cy="635798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fr-FR" b="1" u="sng" dirty="0" smtClean="0">
                <a:solidFill>
                  <a:srgbClr val="FF0000"/>
                </a:solidFill>
              </a:rPr>
              <a:t>III - PRODUITS NITRÉS: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sz="2400" dirty="0" smtClean="0"/>
              <a:t>Prodrogues dont certaines bactéries peuvent réduire le radical (-NO</a:t>
            </a:r>
            <a:r>
              <a:rPr lang="fr-FR" sz="2400" baseline="30000" dirty="0" smtClean="0"/>
              <a:t>2</a:t>
            </a:r>
            <a:r>
              <a:rPr lang="fr-FR" sz="2400" dirty="0" smtClean="0"/>
              <a:t>) ce qui fait apparaître un dérivé toxique pour </a:t>
            </a:r>
            <a:r>
              <a:rPr lang="fr-FR" sz="2400" dirty="0" smtClean="0"/>
              <a:t>l'ADN</a:t>
            </a:r>
          </a:p>
          <a:p>
            <a:pPr>
              <a:buNone/>
            </a:pPr>
            <a:r>
              <a:rPr lang="fr-FR" dirty="0" smtClean="0"/>
              <a:t/>
            </a:r>
            <a:br>
              <a:rPr lang="fr-FR" dirty="0" smtClean="0"/>
            </a:br>
            <a:r>
              <a:rPr lang="fr-FR" sz="2400" b="1" dirty="0" smtClean="0">
                <a:solidFill>
                  <a:srgbClr val="FF0000"/>
                </a:solidFill>
              </a:rPr>
              <a:t> - OXYQUINOLÉINES</a:t>
            </a: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b="1" dirty="0" smtClean="0"/>
              <a:t>Spectre</a:t>
            </a:r>
            <a:r>
              <a:rPr lang="fr-FR" sz="2400" dirty="0" smtClean="0"/>
              <a:t> </a:t>
            </a:r>
            <a:r>
              <a:rPr lang="fr-FR" sz="2400" dirty="0" smtClean="0"/>
              <a:t>large</a:t>
            </a:r>
            <a:r>
              <a:rPr lang="fr-FR" dirty="0" smtClean="0"/>
              <a:t>: </a:t>
            </a:r>
            <a:r>
              <a:rPr lang="fr-FR" sz="2400" dirty="0" smtClean="0"/>
              <a:t> </a:t>
            </a:r>
            <a:r>
              <a:rPr lang="fr-FR" sz="2400" dirty="0" smtClean="0"/>
              <a:t>traitement des infections urinaires ou intestinales </a:t>
            </a:r>
            <a:r>
              <a:rPr lang="fr-FR" sz="2400" dirty="0" smtClean="0"/>
              <a:t>:</a:t>
            </a:r>
            <a:br>
              <a:rPr lang="fr-FR" sz="2400" dirty="0" smtClean="0"/>
            </a:br>
            <a:r>
              <a:rPr lang="fr-FR" dirty="0"/>
              <a:t> </a:t>
            </a:r>
            <a:r>
              <a:rPr lang="fr-FR" dirty="0" smtClean="0"/>
              <a:t>      </a:t>
            </a:r>
            <a:r>
              <a:rPr lang="fr-FR" sz="2400" b="1" dirty="0" smtClean="0"/>
              <a:t>·</a:t>
            </a:r>
            <a:r>
              <a:rPr lang="fr-FR" sz="2400" b="1" dirty="0" err="1" smtClean="0"/>
              <a:t>Nitroxoline</a:t>
            </a:r>
            <a:endParaRPr lang="fr-FR" sz="2400" b="1" dirty="0" smtClean="0"/>
          </a:p>
          <a:p>
            <a:pPr>
              <a:buNone/>
            </a:pPr>
            <a:endParaRPr lang="fr-FR" sz="2400" b="1" dirty="0" smtClean="0"/>
          </a:p>
          <a:p>
            <a:pPr>
              <a:buFontTx/>
              <a:buChar char="-"/>
            </a:pPr>
            <a:r>
              <a:rPr lang="fr-FR" b="1" dirty="0" smtClean="0">
                <a:solidFill>
                  <a:srgbClr val="FF0000"/>
                </a:solidFill>
              </a:rPr>
              <a:t>- NITROFURANES</a:t>
            </a:r>
            <a:r>
              <a:rPr lang="fr-FR" dirty="0"/>
              <a:t/>
            </a:r>
            <a:br>
              <a:rPr lang="fr-FR" dirty="0"/>
            </a:br>
            <a:r>
              <a:rPr lang="fr-FR" b="1" dirty="0"/>
              <a:t>Spectre</a:t>
            </a:r>
            <a:r>
              <a:rPr lang="fr-FR" dirty="0"/>
              <a:t> large, utilisés dans le traitement des infections urinaires ou intestinales </a:t>
            </a:r>
            <a:r>
              <a:rPr lang="fr-FR" dirty="0" smtClean="0"/>
              <a:t>:</a:t>
            </a:r>
            <a:r>
              <a:rPr lang="fr-FR" dirty="0"/>
              <a:t/>
            </a:r>
            <a:br>
              <a:rPr lang="fr-FR" dirty="0"/>
            </a:br>
            <a:r>
              <a:rPr lang="fr-FR" dirty="0" smtClean="0"/>
              <a:t>        </a:t>
            </a:r>
            <a:r>
              <a:rPr lang="fr-FR" b="1" dirty="0" smtClean="0"/>
              <a:t>· </a:t>
            </a:r>
            <a:r>
              <a:rPr lang="fr-FR" b="1" dirty="0" err="1" smtClean="0"/>
              <a:t>Nifuroxazide</a:t>
            </a:r>
            <a:r>
              <a:rPr lang="fr-FR" b="1" dirty="0"/>
              <a:t>: </a:t>
            </a:r>
            <a:r>
              <a:rPr lang="fr-FR" b="1" i="1" dirty="0" err="1"/>
              <a:t>Ercéfuryl</a:t>
            </a:r>
            <a:r>
              <a:rPr lang="fr-FR" b="1" dirty="0"/>
              <a:t> </a:t>
            </a:r>
            <a:r>
              <a:rPr lang="fr-FR" b="1" dirty="0" smtClean="0"/>
              <a:t>1972</a:t>
            </a:r>
          </a:p>
          <a:p>
            <a:pPr>
              <a:buFontTx/>
              <a:buChar char="-"/>
            </a:pPr>
            <a:endParaRPr lang="fr-FR" b="1" dirty="0"/>
          </a:p>
          <a:p>
            <a:pPr>
              <a:buFontTx/>
              <a:buChar char="-"/>
            </a:pPr>
            <a:r>
              <a:rPr lang="fr-FR" b="1" dirty="0">
                <a:solidFill>
                  <a:srgbClr val="FF0000"/>
                </a:solidFill>
              </a:rPr>
              <a:t> </a:t>
            </a:r>
            <a:r>
              <a:rPr lang="fr-FR" b="1" dirty="0" smtClean="0">
                <a:solidFill>
                  <a:srgbClr val="FF0000"/>
                </a:solidFill>
              </a:rPr>
              <a:t>- NITRO-IMIDAZOLÉS</a:t>
            </a:r>
            <a:r>
              <a:rPr lang="fr-FR" dirty="0"/>
              <a:t/>
            </a:r>
            <a:br>
              <a:rPr lang="fr-FR" dirty="0"/>
            </a:br>
            <a:r>
              <a:rPr lang="fr-FR" b="1" dirty="0"/>
              <a:t>Spectre</a:t>
            </a:r>
            <a:r>
              <a:rPr lang="fr-FR" dirty="0"/>
              <a:t> limité aux bactéries anaérobies, Doué d’activité antiparasitaire</a:t>
            </a:r>
            <a:br>
              <a:rPr lang="fr-FR" dirty="0"/>
            </a:br>
            <a:r>
              <a:rPr lang="fr-FR" dirty="0"/>
              <a:t/>
            </a:r>
            <a:br>
              <a:rPr lang="fr-FR" dirty="0"/>
            </a:br>
            <a:r>
              <a:rPr lang="fr-FR" dirty="0" smtClean="0"/>
              <a:t>	</a:t>
            </a:r>
            <a:r>
              <a:rPr lang="fr-FR" b="1" dirty="0" smtClean="0"/>
              <a:t>·Métronidazole: </a:t>
            </a:r>
            <a:r>
              <a:rPr lang="fr-FR" b="1" i="1" dirty="0" err="1" smtClean="0"/>
              <a:t>Flagyl</a:t>
            </a:r>
            <a:r>
              <a:rPr lang="fr-FR" b="1" dirty="0" smtClean="0"/>
              <a:t> 1971 </a:t>
            </a:r>
            <a:br>
              <a:rPr lang="fr-FR" b="1" dirty="0" smtClean="0"/>
            </a:br>
            <a:r>
              <a:rPr lang="fr-FR" b="1" dirty="0" smtClean="0"/>
              <a:t>	·associé à la </a:t>
            </a:r>
            <a:r>
              <a:rPr lang="fr-FR" b="1" dirty="0" err="1" smtClean="0"/>
              <a:t>spiramycine</a:t>
            </a:r>
            <a:r>
              <a:rPr lang="fr-FR" b="1" dirty="0" smtClean="0"/>
              <a:t> : </a:t>
            </a:r>
            <a:r>
              <a:rPr lang="fr-FR" b="1" i="1" dirty="0" err="1" smtClean="0"/>
              <a:t>Rodogyl</a:t>
            </a:r>
            <a:r>
              <a:rPr lang="fr-FR" b="1" dirty="0" smtClean="0"/>
              <a:t> 1972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214282" y="214290"/>
            <a:ext cx="8643998" cy="642942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fr-FR" sz="4000" b="1" dirty="0" smtClean="0">
                <a:solidFill>
                  <a:srgbClr val="FF0000"/>
                </a:solidFill>
              </a:rPr>
              <a:t>6</a:t>
            </a:r>
            <a:r>
              <a:rPr lang="fr-FR" sz="4000" b="1" baseline="30000" dirty="0" smtClean="0">
                <a:solidFill>
                  <a:srgbClr val="FF0000"/>
                </a:solidFill>
              </a:rPr>
              <a:t>ème</a:t>
            </a:r>
            <a:r>
              <a:rPr lang="fr-FR" sz="4000" b="1" dirty="0" smtClean="0">
                <a:solidFill>
                  <a:srgbClr val="FF0000"/>
                </a:solidFill>
              </a:rPr>
              <a:t> cible: SYNTHESE DE L’ACIDE FOLIQUE </a:t>
            </a:r>
          </a:p>
          <a:p>
            <a:pPr>
              <a:buNone/>
            </a:pPr>
            <a:r>
              <a:rPr lang="fr-FR" sz="2400" b="1" u="sng" dirty="0" smtClean="0">
                <a:solidFill>
                  <a:srgbClr val="FF0000"/>
                </a:solidFill>
              </a:rPr>
              <a:t>I- SULFAMIDES:</a:t>
            </a: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dirty="0" smtClean="0"/>
              <a:t/>
            </a:r>
            <a:br>
              <a:rPr lang="fr-FR" sz="2400" dirty="0" smtClean="0"/>
            </a:br>
            <a:r>
              <a:rPr lang="fr-FR" sz="2400" b="1" dirty="0" smtClean="0"/>
              <a:t>Spectre: </a:t>
            </a:r>
            <a:r>
              <a:rPr lang="fr-FR" sz="2400" dirty="0" smtClean="0"/>
              <a:t>théoriquement large, mais résistances fréquentes</a:t>
            </a:r>
            <a:br>
              <a:rPr lang="fr-FR" sz="2400" dirty="0" smtClean="0"/>
            </a:br>
            <a:r>
              <a:rPr lang="fr-FR" sz="2400" dirty="0" smtClean="0"/>
              <a:t>·Sulfadiazine : </a:t>
            </a:r>
            <a:r>
              <a:rPr lang="fr-FR" sz="2400" i="1" dirty="0" err="1" smtClean="0"/>
              <a:t>Adiazine</a:t>
            </a:r>
            <a:r>
              <a:rPr lang="fr-FR" sz="2400" i="1" dirty="0" smtClean="0"/>
              <a:t> </a:t>
            </a:r>
            <a:r>
              <a:rPr lang="fr-FR" sz="2400" dirty="0" smtClean="0"/>
              <a:t>1945</a:t>
            </a:r>
            <a:br>
              <a:rPr lang="fr-FR" sz="2400" dirty="0" smtClean="0"/>
            </a:br>
            <a:r>
              <a:rPr lang="fr-FR" sz="2400" dirty="0" smtClean="0"/>
              <a:t>·</a:t>
            </a:r>
            <a:r>
              <a:rPr lang="fr-FR" sz="2400" dirty="0" err="1" smtClean="0"/>
              <a:t>Sulfaméthisol</a:t>
            </a:r>
            <a:r>
              <a:rPr lang="fr-FR" sz="2400" dirty="0" smtClean="0"/>
              <a:t> : </a:t>
            </a:r>
            <a:r>
              <a:rPr lang="fr-FR" sz="2400" i="1" dirty="0" err="1" smtClean="0"/>
              <a:t>Rufol</a:t>
            </a:r>
            <a:r>
              <a:rPr lang="fr-FR" sz="2400" i="1" dirty="0" smtClean="0"/>
              <a:t> </a:t>
            </a:r>
            <a:r>
              <a:rPr lang="fr-FR" sz="2400" dirty="0" smtClean="0"/>
              <a:t>1949</a:t>
            </a:r>
          </a:p>
          <a:p>
            <a:pPr>
              <a:buNone/>
            </a:pPr>
            <a:r>
              <a:rPr lang="fr-FR" sz="2400" b="1" dirty="0" smtClean="0"/>
              <a:t>Mécanisme d’action: </a:t>
            </a:r>
          </a:p>
          <a:p>
            <a:pPr>
              <a:buNone/>
            </a:pPr>
            <a:r>
              <a:rPr lang="fr-FR" sz="2400" dirty="0" smtClean="0"/>
              <a:t>     Ils agissent en compétition avec l’acide </a:t>
            </a:r>
            <a:r>
              <a:rPr lang="fr-FR" sz="2400" dirty="0" err="1" smtClean="0"/>
              <a:t>para-amino-benzoique</a:t>
            </a:r>
            <a:r>
              <a:rPr lang="fr-FR" sz="2400" dirty="0" smtClean="0"/>
              <a:t> (PABA) pour le site actif  de  la </a:t>
            </a:r>
            <a:r>
              <a:rPr lang="fr-FR" sz="2400" dirty="0" err="1" smtClean="0"/>
              <a:t>dihydroptéroate</a:t>
            </a:r>
            <a:r>
              <a:rPr lang="fr-FR" sz="2400" dirty="0" smtClean="0"/>
              <a:t> synthétase. Il s’agit d’une enzyme qui catalyse une réaction essentielle à la synthèse de l’acide </a:t>
            </a:r>
            <a:r>
              <a:rPr lang="fr-FR" sz="2400" dirty="0" err="1" smtClean="0"/>
              <a:t>tétrahydrofolique</a:t>
            </a:r>
            <a:r>
              <a:rPr lang="fr-FR" sz="2400" dirty="0" smtClean="0"/>
              <a:t> nécessaire à la production des purines et pyrimidines pour la synthèse de l’acide nucléique. </a:t>
            </a:r>
            <a:br>
              <a:rPr lang="fr-FR" sz="2400" dirty="0" smtClean="0"/>
            </a:br>
            <a:r>
              <a:rPr lang="fr-FR" sz="2400" dirty="0" smtClean="0"/>
              <a:t/>
            </a:r>
            <a:br>
              <a:rPr lang="fr-FR" sz="2400" dirty="0" smtClean="0"/>
            </a:br>
            <a:endParaRPr lang="fr-F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214282" y="285728"/>
            <a:ext cx="8715436" cy="63579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r-FR" b="1" u="sng" dirty="0" smtClean="0">
                <a:solidFill>
                  <a:srgbClr val="FF0000"/>
                </a:solidFill>
              </a:rPr>
              <a:t>II- TRIMÉTHOPRIME: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sz="2400" dirty="0" smtClean="0"/>
              <a:t>Analogue de à la pyrimidine, inhibe la </a:t>
            </a:r>
            <a:r>
              <a:rPr lang="fr-FR" sz="2400" dirty="0" err="1" smtClean="0"/>
              <a:t>dihydrofolate</a:t>
            </a:r>
            <a:r>
              <a:rPr lang="fr-FR" sz="2400" dirty="0" smtClean="0"/>
              <a:t> réductase , utilisé en combinaison avec un sulfamide. </a:t>
            </a:r>
          </a:p>
          <a:p>
            <a:pPr>
              <a:buNone/>
            </a:pPr>
            <a:r>
              <a:rPr lang="fr-FR" sz="2400" b="1" dirty="0" smtClean="0"/>
              <a:t>     Spectre: </a:t>
            </a:r>
            <a:r>
              <a:rPr lang="fr-FR" sz="2400" dirty="0" smtClean="0"/>
              <a:t>large, résistances beaucoup moins fréquentes utilisé seul </a:t>
            </a:r>
            <a:br>
              <a:rPr lang="fr-FR" sz="2400" dirty="0" smtClean="0"/>
            </a:br>
            <a:r>
              <a:rPr lang="fr-FR" sz="2400" dirty="0" smtClean="0"/>
              <a:t>·</a:t>
            </a:r>
            <a:r>
              <a:rPr lang="fr-FR" sz="2400" dirty="0" err="1" smtClean="0"/>
              <a:t>Triméthoprime</a:t>
            </a:r>
            <a:r>
              <a:rPr lang="fr-FR" sz="2400" dirty="0" smtClean="0"/>
              <a:t> : </a:t>
            </a:r>
            <a:r>
              <a:rPr lang="fr-FR" sz="2400" i="1" dirty="0" err="1" smtClean="0"/>
              <a:t>Wellcoprim</a:t>
            </a:r>
            <a:r>
              <a:rPr lang="fr-FR" sz="2400" i="1" dirty="0" smtClean="0"/>
              <a:t> </a:t>
            </a:r>
            <a:r>
              <a:rPr lang="fr-FR" sz="2400" dirty="0" smtClean="0"/>
              <a:t>1982</a:t>
            </a:r>
            <a:br>
              <a:rPr lang="fr-FR" sz="2400" dirty="0" smtClean="0"/>
            </a:br>
            <a:r>
              <a:rPr lang="fr-FR" sz="2400" dirty="0" smtClean="0"/>
              <a:t>ou associé à un sulfamide :</a:t>
            </a:r>
            <a:br>
              <a:rPr lang="fr-FR" sz="2400" dirty="0" smtClean="0"/>
            </a:br>
            <a:r>
              <a:rPr lang="fr-FR" sz="2400" dirty="0" smtClean="0"/>
              <a:t>·</a:t>
            </a:r>
            <a:r>
              <a:rPr lang="fr-FR" sz="2400" i="1" dirty="0" err="1" smtClean="0"/>
              <a:t>Bactrim</a:t>
            </a:r>
            <a:r>
              <a:rPr lang="fr-FR" sz="2400" dirty="0" smtClean="0"/>
              <a:t>, </a:t>
            </a:r>
            <a:r>
              <a:rPr lang="fr-FR" sz="2400" i="1" dirty="0" err="1" smtClean="0"/>
              <a:t>Eusaprim</a:t>
            </a:r>
            <a:r>
              <a:rPr lang="fr-FR" sz="2400" i="1" dirty="0" smtClean="0"/>
              <a:t>, </a:t>
            </a:r>
            <a:r>
              <a:rPr lang="fr-FR" sz="2400" i="1" dirty="0" err="1" smtClean="0"/>
              <a:t>Bactékod</a:t>
            </a:r>
            <a:r>
              <a:rPr lang="fr-FR" sz="2400" i="1" dirty="0" smtClean="0"/>
              <a:t> </a:t>
            </a:r>
            <a:r>
              <a:rPr lang="fr-FR" sz="2400" dirty="0" smtClean="0"/>
              <a:t>1971</a:t>
            </a:r>
          </a:p>
          <a:p>
            <a:pPr>
              <a:buNone/>
            </a:pPr>
            <a:endParaRPr lang="fr-FR" dirty="0"/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r>
              <a:rPr lang="fr-FR" b="1" dirty="0" err="1"/>
              <a:t>Sulfaméthoxazole-triméthoprime</a:t>
            </a:r>
            <a:r>
              <a:rPr lang="fr-FR" b="1" dirty="0"/>
              <a:t>: </a:t>
            </a:r>
            <a:r>
              <a:rPr lang="fr-FR" dirty="0" err="1"/>
              <a:t>comp</a:t>
            </a:r>
            <a:r>
              <a:rPr lang="fr-FR" dirty="0"/>
              <a:t>, </a:t>
            </a:r>
            <a:r>
              <a:rPr lang="fr-FR" dirty="0" err="1"/>
              <a:t>susp</a:t>
            </a:r>
            <a:r>
              <a:rPr lang="fr-FR" dirty="0"/>
              <a:t> </a:t>
            </a:r>
            <a:r>
              <a:rPr lang="fr-FR" dirty="0" err="1"/>
              <a:t>buv</a:t>
            </a:r>
            <a:r>
              <a:rPr lang="fr-FR" dirty="0"/>
              <a:t> </a:t>
            </a:r>
          </a:p>
          <a:p>
            <a:pPr>
              <a:buNone/>
            </a:pPr>
            <a:r>
              <a:rPr lang="fr-F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Activité antibactérienne et antiparasitaire</a:t>
            </a:r>
            <a:r>
              <a:rPr lang="fr-FR" dirty="0"/>
              <a:t>. 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214282" y="214290"/>
            <a:ext cx="8715436" cy="6429420"/>
          </a:xfrm>
        </p:spPr>
        <p:txBody>
          <a:bodyPr/>
          <a:lstStyle/>
          <a:p>
            <a:pPr algn="ctr">
              <a:buNone/>
            </a:pPr>
            <a:r>
              <a:rPr lang="fr-FR" b="1" dirty="0" smtClean="0">
                <a:solidFill>
                  <a:srgbClr val="FF0000"/>
                </a:solidFill>
              </a:rPr>
              <a:t>Antibiotiques contre-indiqués pendant la grossesse </a:t>
            </a:r>
          </a:p>
          <a:p>
            <a:pPr>
              <a:buNone/>
            </a:pPr>
            <a:endParaRPr lang="fr-FR" b="1" smtClean="0"/>
          </a:p>
          <a:p>
            <a:pPr>
              <a:buNone/>
            </a:pPr>
            <a:r>
              <a:rPr lang="fr-FR" b="1" smtClean="0"/>
              <a:t>TETRACYCLINES</a:t>
            </a:r>
            <a:endParaRPr lang="fr-FR" b="1" dirty="0" smtClean="0"/>
          </a:p>
          <a:p>
            <a:pPr>
              <a:buNone/>
            </a:pPr>
            <a:r>
              <a:rPr lang="fr-FR" b="1" dirty="0" smtClean="0"/>
              <a:t>AMINOSIDES</a:t>
            </a:r>
          </a:p>
          <a:p>
            <a:pPr>
              <a:buNone/>
            </a:pPr>
            <a:r>
              <a:rPr lang="fr-FR" b="1" dirty="0" smtClean="0"/>
              <a:t>QUINOLONES</a:t>
            </a:r>
          </a:p>
          <a:p>
            <a:pPr>
              <a:buNone/>
            </a:pPr>
            <a:r>
              <a:rPr lang="fr-FR" b="1" dirty="0" smtClean="0"/>
              <a:t>SULFAMIDES</a:t>
            </a:r>
          </a:p>
          <a:p>
            <a:pPr>
              <a:buNone/>
            </a:pPr>
            <a:r>
              <a:rPr lang="fr-FR" b="1" dirty="0" smtClean="0"/>
              <a:t>PHENICOLES</a:t>
            </a:r>
            <a:endParaRPr lang="fr-FR" b="1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214282" y="285728"/>
            <a:ext cx="8715436" cy="6357982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fr-FR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z="33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Antibiothérapie et règle</a:t>
            </a:r>
            <a:r>
              <a:rPr lang="fr-FR" sz="3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x-none" sz="33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d’utilisation des</a:t>
            </a:r>
            <a:r>
              <a:rPr lang="fr-FR" sz="3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ATB </a:t>
            </a:r>
            <a:r>
              <a:rPr lang="x-none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x-none" b="1" smtClean="0">
                <a:latin typeface="Times New Roman" pitchFamily="18" charset="0"/>
                <a:cs typeface="Times New Roman" pitchFamily="18" charset="0"/>
              </a:rPr>
            </a:br>
            <a:endParaRPr lang="fr-FR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fr-FR" sz="2800" b="1" dirty="0" smtClean="0">
                <a:solidFill>
                  <a:srgbClr val="FF0000"/>
                </a:solidFill>
              </a:rPr>
              <a:t>Principes de prescription  </a:t>
            </a:r>
            <a:r>
              <a:rPr lang="fr-FR" sz="2800" b="1" i="1" dirty="0" smtClean="0">
                <a:solidFill>
                  <a:srgbClr val="FF0000"/>
                </a:solidFill>
              </a:rPr>
              <a:t>recommandations de l’AFSSAPS </a:t>
            </a:r>
          </a:p>
          <a:p>
            <a:pPr marL="411480" lvl="0">
              <a:spcBef>
                <a:spcPts val="700"/>
              </a:spcBef>
              <a:buClr>
                <a:schemeClr val="tx2"/>
              </a:buClr>
              <a:buSzPct val="95000"/>
              <a:buFont typeface="Wingdings"/>
              <a:buChar char=""/>
              <a:defRPr/>
            </a:pPr>
            <a:r>
              <a:rPr lang="fr-FR" dirty="0" smtClean="0"/>
              <a:t> prescrire uniquement s’il existe une indication</a:t>
            </a:r>
          </a:p>
          <a:p>
            <a:pPr marL="411480" lvl="0">
              <a:spcBef>
                <a:spcPts val="700"/>
              </a:spcBef>
              <a:buClr>
                <a:schemeClr val="tx2"/>
              </a:buClr>
              <a:buSzPct val="95000"/>
              <a:buFont typeface="Wingdings"/>
              <a:buChar char=""/>
              <a:defRPr/>
            </a:pPr>
            <a:r>
              <a:rPr lang="fr-FR" dirty="0" smtClean="0"/>
              <a:t> choisir l’ATB de rapport bénéfice / risque le plus favorable</a:t>
            </a:r>
          </a:p>
          <a:p>
            <a:pPr marL="411480" lvl="0">
              <a:spcBef>
                <a:spcPts val="700"/>
              </a:spcBef>
              <a:buClr>
                <a:schemeClr val="tx2"/>
              </a:buClr>
              <a:buSzPct val="95000"/>
              <a:buFont typeface="Wingdings"/>
              <a:buChar char=""/>
              <a:defRPr/>
            </a:pPr>
            <a:r>
              <a:rPr lang="fr-FR" dirty="0" smtClean="0"/>
              <a:t> choisir l’ATB efficace avec le spectre le plus étroit possible </a:t>
            </a:r>
          </a:p>
          <a:p>
            <a:pPr marL="411480" lvl="0">
              <a:spcBef>
                <a:spcPts val="700"/>
              </a:spcBef>
              <a:buClr>
                <a:schemeClr val="tx2"/>
              </a:buClr>
              <a:buSzPct val="95000"/>
              <a:buFont typeface="Wingdings"/>
              <a:buChar char=""/>
              <a:defRPr/>
            </a:pPr>
            <a:r>
              <a:rPr lang="fr-FR" dirty="0" smtClean="0"/>
              <a:t>prescrire une posologie adéquate (dose et durée suffisante)</a:t>
            </a:r>
          </a:p>
          <a:p>
            <a:pPr marL="411480" lvl="0">
              <a:spcBef>
                <a:spcPts val="700"/>
              </a:spcBef>
              <a:buClr>
                <a:schemeClr val="tx2"/>
              </a:buClr>
              <a:buSzPct val="95000"/>
              <a:buFont typeface="Wingdings"/>
              <a:buChar char=""/>
              <a:defRPr/>
            </a:pPr>
            <a:r>
              <a:rPr lang="fr-FR" dirty="0" smtClean="0"/>
              <a:t> choisir l’antibiotique avec le moins d’effets indésirables possibles</a:t>
            </a:r>
          </a:p>
          <a:p>
            <a:pPr marL="411480" lvl="0">
              <a:spcBef>
                <a:spcPts val="700"/>
              </a:spcBef>
              <a:buClr>
                <a:schemeClr val="tx2"/>
              </a:buClr>
              <a:buSzPct val="95000"/>
              <a:buFont typeface="Wingdings"/>
              <a:buChar char=""/>
              <a:defRPr/>
            </a:pPr>
            <a:r>
              <a:rPr lang="fr-FR" dirty="0" smtClean="0"/>
              <a:t> choisir le médicament le moins cher, à efficacité égale</a:t>
            </a:r>
          </a:p>
          <a:p>
            <a:pPr marL="411480" lvl="0">
              <a:spcBef>
                <a:spcPts val="700"/>
              </a:spcBef>
              <a:buClr>
                <a:schemeClr val="tx2"/>
              </a:buClr>
              <a:buSzPct val="95000"/>
              <a:buFont typeface="Wingdings"/>
              <a:buChar char=""/>
              <a:defRPr/>
            </a:pPr>
            <a:r>
              <a:rPr lang="fr-FR" dirty="0" smtClean="0"/>
              <a:t> effectuer un prélèvement avec antibiogramme lorsque c’est possible et exploitable</a:t>
            </a:r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214282" y="285728"/>
            <a:ext cx="8715436" cy="628654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sz="2400" b="1" dirty="0" smtClean="0">
                <a:solidFill>
                  <a:srgbClr val="FF0000"/>
                </a:solidFill>
              </a:rPr>
              <a:t>Avec </a:t>
            </a:r>
            <a:r>
              <a:rPr lang="fr-FR" sz="2400" b="1" dirty="0" smtClean="0">
                <a:solidFill>
                  <a:srgbClr val="FF0000"/>
                </a:solidFill>
              </a:rPr>
              <a:t>ou sans nourriture ?</a:t>
            </a:r>
            <a:endParaRPr lang="fr-FR" sz="2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fr-FR" sz="2400" dirty="0" smtClean="0"/>
              <a:t>le meilleur moment se situe une demi-heure avant le repas, ou au plus tard juste avant de commencer à </a:t>
            </a:r>
            <a:r>
              <a:rPr lang="fr-FR" sz="2400" dirty="0" smtClean="0"/>
              <a:t>manger</a:t>
            </a:r>
            <a:endParaRPr lang="fr-FR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214282" y="357166"/>
            <a:ext cx="8643998" cy="6215106"/>
          </a:xfrm>
        </p:spPr>
        <p:txBody>
          <a:bodyPr/>
          <a:lstStyle/>
          <a:p>
            <a:pPr>
              <a:buNone/>
            </a:pPr>
            <a:r>
              <a:rPr lang="fr-FR" b="1" dirty="0" smtClean="0"/>
              <a:t> </a:t>
            </a:r>
            <a:r>
              <a:rPr lang="fr-FR" b="1" dirty="0" smtClean="0">
                <a:solidFill>
                  <a:srgbClr val="FF0000"/>
                </a:solidFill>
              </a:rPr>
              <a:t>Pour qu'un antibiotique soit actif, il faut :</a:t>
            </a:r>
            <a:r>
              <a:rPr lang="fr-FR" dirty="0" smtClean="0">
                <a:solidFill>
                  <a:srgbClr val="FF0000"/>
                </a:solidFill>
              </a:rPr>
              <a:t/>
            </a:r>
            <a:br>
              <a:rPr lang="fr-FR" dirty="0" smtClean="0">
                <a:solidFill>
                  <a:srgbClr val="FF0000"/>
                </a:solidFill>
              </a:rPr>
            </a:br>
            <a:r>
              <a:rPr lang="fr-FR" dirty="0" smtClean="0"/>
              <a:t/>
            </a:r>
            <a:br>
              <a:rPr lang="fr-FR" dirty="0" smtClean="0"/>
            </a:br>
            <a:endParaRPr lang="fr-FR" dirty="0" smtClean="0"/>
          </a:p>
          <a:p>
            <a:pPr lvl="1"/>
            <a:r>
              <a:rPr lang="fr-FR" dirty="0" smtClean="0"/>
              <a:t>qu'il pénètre </a:t>
            </a:r>
            <a:br>
              <a:rPr lang="fr-FR" dirty="0" smtClean="0"/>
            </a:br>
            <a:endParaRPr lang="fr-FR" dirty="0" smtClean="0"/>
          </a:p>
          <a:p>
            <a:pPr lvl="1"/>
            <a:r>
              <a:rPr lang="fr-FR" dirty="0" smtClean="0"/>
              <a:t>qu'il ne soit ni modifié ni détruit </a:t>
            </a:r>
            <a:br>
              <a:rPr lang="fr-FR" dirty="0" smtClean="0"/>
            </a:br>
            <a:endParaRPr lang="fr-FR" dirty="0" smtClean="0"/>
          </a:p>
          <a:p>
            <a:pPr lvl="1"/>
            <a:r>
              <a:rPr lang="fr-FR" dirty="0" smtClean="0"/>
              <a:t>qu'il se fixe à une cible </a:t>
            </a:r>
            <a:br>
              <a:rPr lang="fr-FR" dirty="0" smtClean="0"/>
            </a:br>
            <a:endParaRPr lang="fr-FR" dirty="0" smtClean="0"/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 descr="C:\Documents and Settings\Pharmacie\Bureau\0000.jpeg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785926"/>
            <a:ext cx="6500857" cy="4071966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5" name="ZoneTexte 4"/>
          <p:cNvSpPr txBox="1"/>
          <p:nvPr/>
        </p:nvSpPr>
        <p:spPr>
          <a:xfrm>
            <a:off x="714348" y="500042"/>
            <a:ext cx="74295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fr-F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Classification selon le mode d’action </a:t>
            </a:r>
            <a:r>
              <a:rPr lang="fr-FR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fr-FR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214282" y="214290"/>
            <a:ext cx="8715436" cy="6357982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endParaRPr lang="fr-FR" sz="2400" dirty="0" smtClean="0"/>
          </a:p>
          <a:p>
            <a:pPr marL="514350" indent="-514350">
              <a:buFont typeface="+mj-lt"/>
              <a:buAutoNum type="arabicPeriod"/>
            </a:pPr>
            <a:endParaRPr lang="fr-FR" sz="2400" dirty="0" smtClean="0"/>
          </a:p>
          <a:p>
            <a:pPr marL="514350" indent="-514350">
              <a:buFont typeface="+mj-lt"/>
              <a:buAutoNum type="arabicPeriod"/>
            </a:pPr>
            <a:endParaRPr lang="fr-FR" sz="2400" b="1" dirty="0" smtClean="0"/>
          </a:p>
          <a:p>
            <a:pPr marL="514350" indent="-514350">
              <a:buFont typeface="+mj-lt"/>
              <a:buAutoNum type="arabicPeriod"/>
            </a:pPr>
            <a:r>
              <a:rPr lang="fr-FR" sz="2400" b="1" dirty="0" smtClean="0"/>
              <a:t>Inhibition de la synthèse de la paroi bactérienne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2400" b="1" dirty="0" smtClean="0"/>
              <a:t>Inhibition de la synthèse de la membrane cytoplasmique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2400" b="1" dirty="0" smtClean="0"/>
              <a:t>Inhibition de la synthèse protéique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2400" b="1" dirty="0" smtClean="0"/>
              <a:t>Blocage de l’ARN polymérase 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2400" b="1" dirty="0" smtClean="0"/>
              <a:t>Inhibition de la synthèse de l’ADN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2400" b="1" dirty="0" smtClean="0"/>
              <a:t>Action sur la synthèse d’acide folique </a:t>
            </a:r>
            <a:endParaRPr lang="fr-F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214282" y="214290"/>
            <a:ext cx="8643998" cy="6429420"/>
          </a:xfrm>
        </p:spPr>
        <p:txBody>
          <a:bodyPr/>
          <a:lstStyle/>
          <a:p>
            <a:pPr algn="ctr">
              <a:buNone/>
            </a:pPr>
            <a:r>
              <a:rPr lang="fr-FR" sz="4000" b="1" dirty="0" smtClean="0">
                <a:solidFill>
                  <a:srgbClr val="FF0000"/>
                </a:solidFill>
              </a:rPr>
              <a:t>1</a:t>
            </a:r>
            <a:r>
              <a:rPr lang="fr-FR" sz="4000" b="1" baseline="30000" dirty="0" smtClean="0">
                <a:solidFill>
                  <a:srgbClr val="FF0000"/>
                </a:solidFill>
              </a:rPr>
              <a:t>ère</a:t>
            </a:r>
            <a:r>
              <a:rPr lang="fr-FR" sz="4000" b="1" dirty="0" smtClean="0">
                <a:solidFill>
                  <a:srgbClr val="FF0000"/>
                </a:solidFill>
              </a:rPr>
              <a:t> cible: LA PAROI  </a:t>
            </a:r>
          </a:p>
          <a:p>
            <a:pPr>
              <a:buNone/>
            </a:pPr>
            <a:endParaRPr lang="fr-FR" sz="2400" b="1" dirty="0" smtClean="0"/>
          </a:p>
          <a:p>
            <a:pPr>
              <a:buNone/>
            </a:pPr>
            <a:endParaRPr lang="fr-FR" sz="2400" b="1" dirty="0" smtClean="0"/>
          </a:p>
          <a:p>
            <a:pPr>
              <a:buNone/>
            </a:pPr>
            <a:r>
              <a:rPr lang="fr-FR" sz="2400" b="1" dirty="0" smtClean="0"/>
              <a:t>La paroi: </a:t>
            </a:r>
            <a:r>
              <a:rPr lang="fr-FR" sz="2400" dirty="0" smtClean="0"/>
              <a:t>enveloppe rigide assurant l’intégrité de la cellule, responsable de la forme des cellules.</a:t>
            </a:r>
          </a:p>
          <a:p>
            <a:pPr>
              <a:buNone/>
            </a:pPr>
            <a:r>
              <a:rPr lang="fr-FR" sz="2400" dirty="0" smtClean="0"/>
              <a:t>Partie commune à toutes les parois bactériennes: le</a:t>
            </a:r>
            <a:r>
              <a:rPr lang="fr-FR" sz="2400" b="1" dirty="0" smtClean="0"/>
              <a:t> Peptidoglycane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214282" y="285728"/>
            <a:ext cx="8715436" cy="635798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sz="4000" b="1" dirty="0" smtClean="0">
                <a:solidFill>
                  <a:srgbClr val="FF0000"/>
                </a:solidFill>
              </a:rPr>
              <a:t>I- BETALACTAMINES: </a:t>
            </a:r>
          </a:p>
          <a:p>
            <a:pPr>
              <a:buNone/>
            </a:pPr>
            <a:r>
              <a:rPr lang="fr-FR" sz="2400" b="1" dirty="0" smtClean="0"/>
              <a:t>Mécanisme d'action: </a:t>
            </a:r>
          </a:p>
          <a:p>
            <a:pPr>
              <a:buNone/>
            </a:pPr>
            <a:r>
              <a:rPr lang="fr-FR" sz="2400" dirty="0" smtClean="0"/>
              <a:t>   Les ß lactamines agissent au niveau de la paroi bactérienne en inhibant la synthèse du peptidoglycane entrainant une lyse bactérienne.</a:t>
            </a:r>
          </a:p>
          <a:p>
            <a:pPr>
              <a:buNone/>
            </a:pPr>
            <a:endParaRPr lang="fr-FR" sz="24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fr-FR" sz="2400" b="1" u="sng" dirty="0" smtClean="0"/>
              <a:t>1- LES PENAMS: ( pénicillines)  </a:t>
            </a:r>
          </a:p>
          <a:p>
            <a:pPr>
              <a:buFont typeface="Wingdings" pitchFamily="2" charset="2"/>
              <a:buChar char="Ø"/>
            </a:pPr>
            <a:r>
              <a:rPr lang="fr-FR" sz="2400" b="1" dirty="0" smtClean="0"/>
              <a:t>Péni G: </a:t>
            </a:r>
          </a:p>
          <a:p>
            <a:pPr>
              <a:buNone/>
            </a:pPr>
            <a:r>
              <a:rPr lang="fr-FR" sz="2400" dirty="0" smtClean="0"/>
              <a:t>Spectre d’action: cocci Gram + et - , bacilles Gram +</a:t>
            </a:r>
          </a:p>
          <a:p>
            <a:pPr>
              <a:buNone/>
            </a:pPr>
            <a:r>
              <a:rPr lang="fr-FR" sz="2400" dirty="0" smtClean="0"/>
              <a:t>Chef de file: </a:t>
            </a:r>
            <a:r>
              <a:rPr lang="fr-FR" sz="2400" b="1" dirty="0" smtClean="0"/>
              <a:t>Benzylpénicilline: Pénicilline G </a:t>
            </a:r>
          </a:p>
          <a:p>
            <a:pPr>
              <a:buNone/>
            </a:pPr>
            <a:r>
              <a:rPr lang="fr-FR" sz="2400" dirty="0" smtClean="0"/>
              <a:t>Forme retard: Benzylpénicilline procaïne, Benzathine benzylpénicilline: </a:t>
            </a:r>
            <a:r>
              <a:rPr lang="fr-FR" sz="2400" b="1" dirty="0" smtClean="0"/>
              <a:t>Extencilline</a:t>
            </a:r>
          </a:p>
          <a:p>
            <a:pPr>
              <a:buNone/>
            </a:pPr>
            <a:r>
              <a:rPr lang="fr-FR" sz="2400" dirty="0" smtClean="0"/>
              <a:t>Forme orale:  Phénoxypénicilline (Pénicilline V), </a:t>
            </a:r>
            <a:r>
              <a:rPr lang="fr-FR" sz="2400" b="1" dirty="0" smtClean="0"/>
              <a:t>Oracilline, </a:t>
            </a:r>
            <a:r>
              <a:rPr lang="fr-FR" sz="2400" b="1" dirty="0" err="1" smtClean="0"/>
              <a:t>Ospen</a:t>
            </a:r>
            <a:endParaRPr lang="fr-F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214282" y="214290"/>
            <a:ext cx="8715436" cy="635798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fr-FR" sz="2400" b="1" dirty="0" smtClean="0"/>
              <a:t>Péni M: pénicillines antistaphylococciques</a:t>
            </a:r>
          </a:p>
          <a:p>
            <a:pPr>
              <a:buNone/>
            </a:pPr>
            <a:r>
              <a:rPr lang="fr-FR" sz="2400" dirty="0" smtClean="0"/>
              <a:t>     Spectre d’action: celui de la </a:t>
            </a:r>
            <a:r>
              <a:rPr lang="fr-FR" sz="2400" dirty="0" err="1" smtClean="0"/>
              <a:t>péni</a:t>
            </a:r>
            <a:r>
              <a:rPr lang="fr-FR" sz="2400" dirty="0" smtClean="0"/>
              <a:t> G,</a:t>
            </a:r>
            <a:r>
              <a:rPr lang="fr-FR" b="1" i="1" dirty="0" smtClean="0">
                <a:solidFill>
                  <a:srgbClr val="FF0000"/>
                </a:solidFill>
              </a:rPr>
              <a:t> en plus</a:t>
            </a:r>
            <a:r>
              <a:rPr lang="fr-FR" sz="2400" b="1" i="1" dirty="0" smtClean="0">
                <a:solidFill>
                  <a:srgbClr val="FF0000"/>
                </a:solidFill>
              </a:rPr>
              <a:t> indication: les infections à staphylocoques producteurs de pénicillinase</a:t>
            </a:r>
            <a:endParaRPr lang="fr-FR" sz="24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fr-FR" sz="2400" b="1" dirty="0" smtClean="0"/>
              <a:t>Oxacilline: </a:t>
            </a:r>
            <a:r>
              <a:rPr lang="fr-FR" sz="2400" b="1" dirty="0" err="1" smtClean="0"/>
              <a:t>Bristopen</a:t>
            </a:r>
            <a:r>
              <a:rPr lang="fr-FR" sz="2400" b="1" dirty="0" smtClean="0"/>
              <a:t> </a:t>
            </a:r>
          </a:p>
          <a:p>
            <a:pPr>
              <a:buNone/>
            </a:pPr>
            <a:endParaRPr lang="fr-FR" b="1" dirty="0"/>
          </a:p>
          <a:p>
            <a:pPr>
              <a:buFont typeface="Wingdings" pitchFamily="2" charset="2"/>
              <a:buChar char="Ø"/>
            </a:pPr>
            <a:r>
              <a:rPr lang="fr-FR" sz="2400" b="1" dirty="0" err="1" smtClean="0"/>
              <a:t>Péni</a:t>
            </a:r>
            <a:r>
              <a:rPr lang="fr-FR" sz="2400" b="1" dirty="0" smtClean="0"/>
              <a:t> A: </a:t>
            </a:r>
            <a:r>
              <a:rPr lang="fr-FR" sz="2400" b="1" dirty="0" err="1" smtClean="0"/>
              <a:t>amino-benzylpénicilline</a:t>
            </a:r>
            <a:r>
              <a:rPr lang="fr-FR" sz="2400" b="1" dirty="0" smtClean="0"/>
              <a:t> (Ampicilline)</a:t>
            </a:r>
          </a:p>
          <a:p>
            <a:pPr>
              <a:buNone/>
            </a:pPr>
            <a:r>
              <a:rPr lang="fr-FR" sz="2400" dirty="0" smtClean="0"/>
              <a:t>Spectre: inactivés par pénicillinases, inactives sur pseudomonas et klebsiella </a:t>
            </a:r>
          </a:p>
          <a:p>
            <a:r>
              <a:rPr lang="fr-FR" sz="2400" b="1" dirty="0" smtClean="0"/>
              <a:t>Ampicilline: </a:t>
            </a:r>
            <a:r>
              <a:rPr lang="fr-FR" sz="2400" b="1" dirty="0" err="1" smtClean="0"/>
              <a:t>Totapen</a:t>
            </a:r>
            <a:r>
              <a:rPr lang="fr-FR" sz="2400" b="1" dirty="0" smtClean="0"/>
              <a:t> </a:t>
            </a:r>
          </a:p>
          <a:p>
            <a:r>
              <a:rPr lang="fr-FR" sz="2400" b="1" dirty="0" smtClean="0"/>
              <a:t>Amoxicilline: Clamoxyl, Gramidil, </a:t>
            </a:r>
            <a:r>
              <a:rPr lang="fr-FR" sz="2400" b="1" dirty="0" err="1" smtClean="0"/>
              <a:t>Hiconcil</a:t>
            </a:r>
            <a:endParaRPr lang="fr-FR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1076</TotalTime>
  <Words>777</Words>
  <Application>Microsoft Office PowerPoint</Application>
  <PresentationFormat>Affichage à l'écran (4:3)</PresentationFormat>
  <Paragraphs>225</Paragraphs>
  <Slides>39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39</vt:i4>
      </vt:variant>
    </vt:vector>
  </HeadingPairs>
  <TitlesOfParts>
    <vt:vector size="40" baseType="lpstr">
      <vt:lpstr>Oriel</vt:lpstr>
      <vt:lpstr>Les Antibiotiques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User</dc:creator>
  <cp:lastModifiedBy>ab</cp:lastModifiedBy>
  <cp:revision>151</cp:revision>
  <dcterms:created xsi:type="dcterms:W3CDTF">2012-11-13T10:24:57Z</dcterms:created>
  <dcterms:modified xsi:type="dcterms:W3CDTF">2019-10-13T23:11:19Z</dcterms:modified>
</cp:coreProperties>
</file>